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5" r:id="rId5"/>
    <p:sldId id="276" r:id="rId6"/>
    <p:sldId id="274" r:id="rId7"/>
    <p:sldId id="261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77" r:id="rId16"/>
    <p:sldId id="269" r:id="rId17"/>
    <p:sldId id="278" r:id="rId18"/>
    <p:sldId id="272" r:id="rId19"/>
    <p:sldId id="271" r:id="rId20"/>
    <p:sldId id="273" r:id="rId21"/>
    <p:sldId id="279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036C9-6EFC-4AC1-9298-90C24A6BECD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F9901-20B8-4C5F-ABDC-D2416D393EE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5F417-B020-4A80-835C-6237F1B529D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A0C003-BE89-4E2B-8978-7FDE8C60D1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717665-E624-4229-92DF-4ECC7212338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C7124F-3F3E-4751-B078-368D98D5CFB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C551A-32A0-4737-9C82-E5BD40ABEE7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94D36-BF7D-440E-840C-BCB71417C1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406D1-3D4B-4FC1-9C31-BB41EA1B9DF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04AE1-C851-44F1-A0D3-4C4FF277FF3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F6AA3-9058-4959-91F3-6325D084262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77F6B-5EA1-4D65-B57D-BF40D6F5D3E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B9182-9239-4A3B-B325-07AF5859316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49367-F8CF-4A8D-8994-38C0BF19E56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16B46E-184E-4885-A632-2C6F426C245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jpeg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jpe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133600"/>
            <a:ext cx="7775575" cy="1470025"/>
          </a:xfrm>
        </p:spPr>
        <p:txBody>
          <a:bodyPr/>
          <a:lstStyle/>
          <a:p>
            <a:r>
              <a:rPr lang="en-GB" b="1"/>
              <a:t>A Guide to </a:t>
            </a:r>
            <a:br>
              <a:rPr lang="en-GB" b="1"/>
            </a:br>
            <a:r>
              <a:rPr lang="en-GB" b="1"/>
              <a:t>Spectroradiometry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i="1"/>
              <a:t>Leslie Lyons</a:t>
            </a:r>
          </a:p>
          <a:p>
            <a:r>
              <a:rPr lang="en-GB" sz="1800" i="1"/>
              <a:t>Technical Support Manager</a:t>
            </a:r>
          </a:p>
          <a:p>
            <a:r>
              <a:rPr lang="en-GB" sz="1800" i="1"/>
              <a:t>Bentham Instruments Limited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2058" name="Picture 10" descr="LogoSha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476250"/>
            <a:ext cx="1296987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059" name="Text Box 11"/>
          <p:cNvSpPr txBox="1">
            <a:spLocks noChangeArrowheads="1"/>
          </p:cNvSpPr>
          <p:nvPr/>
        </p:nvSpPr>
        <p:spPr bwMode="auto">
          <a:xfrm rot="16200000">
            <a:off x="-1493837" y="4130675"/>
            <a:ext cx="4427537" cy="360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GB" sz="2000">
                <a:solidFill>
                  <a:srgbClr val="FFFFFF"/>
                </a:solidFill>
                <a:latin typeface="Arial Rounded MT Bold" pitchFamily="34" charset="0"/>
              </a:rPr>
              <a:t>The Light Measurement Company</a:t>
            </a:r>
            <a:endParaRPr lang="en-GB" sz="1800"/>
          </a:p>
        </p:txBody>
      </p:sp>
      <p:sp>
        <p:nvSpPr>
          <p:cNvPr id="2060" name="Text Box 15"/>
          <p:cNvSpPr txBox="1">
            <a:spLocks noChangeArrowheads="1"/>
          </p:cNvSpPr>
          <p:nvPr/>
        </p:nvSpPr>
        <p:spPr bwMode="auto">
          <a:xfrm>
            <a:off x="6335713" y="6092825"/>
            <a:ext cx="28082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GB" sz="1400"/>
          </a:p>
          <a:p>
            <a:pPr algn="ctr">
              <a:spcBef>
                <a:spcPct val="20000"/>
              </a:spcBef>
            </a:pPr>
            <a:r>
              <a:rPr lang="en-GB" sz="1400"/>
              <a:t>www.bentham.co.uk</a:t>
            </a:r>
            <a:endParaRPr lang="en-US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18435" name="Picture 3" descr="LogoSha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476250"/>
            <a:ext cx="1296987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 rot="16200000">
            <a:off x="-1493837" y="4130675"/>
            <a:ext cx="4427537" cy="360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GB" sz="2000">
                <a:solidFill>
                  <a:srgbClr val="FFFFFF"/>
                </a:solidFill>
                <a:latin typeface="Arial Rounded MT Bold" pitchFamily="34" charset="0"/>
              </a:rPr>
              <a:t>Monochromator Operation</a:t>
            </a:r>
            <a:endParaRPr lang="en-GB" sz="1800"/>
          </a:p>
        </p:txBody>
      </p:sp>
      <p:sp>
        <p:nvSpPr>
          <p:cNvPr id="18437" name="Text Box 15"/>
          <p:cNvSpPr txBox="1">
            <a:spLocks noChangeArrowheads="1"/>
          </p:cNvSpPr>
          <p:nvPr/>
        </p:nvSpPr>
        <p:spPr bwMode="auto">
          <a:xfrm>
            <a:off x="6335713" y="6092825"/>
            <a:ext cx="28082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GB" sz="1400"/>
          </a:p>
          <a:p>
            <a:pPr algn="ctr">
              <a:spcBef>
                <a:spcPct val="20000"/>
              </a:spcBef>
            </a:pPr>
            <a:r>
              <a:rPr lang="en-GB" sz="1400"/>
              <a:t>www.bentham.co.uk</a:t>
            </a:r>
            <a:endParaRPr lang="en-US" sz="14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08175" y="404813"/>
            <a:ext cx="6327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Slit Function</a:t>
            </a:r>
          </a:p>
        </p:txBody>
      </p:sp>
      <p:pic>
        <p:nvPicPr>
          <p:cNvPr id="18442" name="Picture 10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1484313"/>
            <a:ext cx="2459038" cy="2271712"/>
          </a:xfrm>
          <a:noFill/>
          <a:ln/>
        </p:spPr>
      </p:pic>
      <p:sp>
        <p:nvSpPr>
          <p:cNvPr id="18443" name="TextBox 13"/>
          <p:cNvSpPr txBox="1">
            <a:spLocks noChangeArrowheads="1"/>
          </p:cNvSpPr>
          <p:nvPr/>
        </p:nvSpPr>
        <p:spPr bwMode="auto">
          <a:xfrm>
            <a:off x="1835150" y="2133600"/>
            <a:ext cx="324008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/>
              <a:t>Provides information on “near field” scatter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Measurement of line source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Consideration of system response away from selected wavelength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For sources with sharp changes, may be of import</a:t>
            </a:r>
          </a:p>
          <a:p>
            <a:pPr>
              <a:buFontTx/>
              <a:buChar char="•"/>
            </a:pPr>
            <a:endParaRPr lang="en-US" sz="1600"/>
          </a:p>
        </p:txBody>
      </p:sp>
      <p:pic>
        <p:nvPicPr>
          <p:cNvPr id="18444" name="Picture 12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51500" y="3789363"/>
            <a:ext cx="2803525" cy="2284412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16387" name="Picture 3" descr="LogoSha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476250"/>
            <a:ext cx="1296987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 rot="16200000">
            <a:off x="-1493837" y="4130675"/>
            <a:ext cx="4427537" cy="360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GB" sz="2000">
                <a:solidFill>
                  <a:srgbClr val="FFFFFF"/>
                </a:solidFill>
                <a:latin typeface="Arial Rounded MT Bold" pitchFamily="34" charset="0"/>
              </a:rPr>
              <a:t>Monochromator Operation</a:t>
            </a:r>
            <a:endParaRPr lang="en-GB" sz="1800"/>
          </a:p>
        </p:txBody>
      </p:sp>
      <p:sp>
        <p:nvSpPr>
          <p:cNvPr id="16389" name="Text Box 15"/>
          <p:cNvSpPr txBox="1">
            <a:spLocks noChangeArrowheads="1"/>
          </p:cNvSpPr>
          <p:nvPr/>
        </p:nvSpPr>
        <p:spPr bwMode="auto">
          <a:xfrm>
            <a:off x="6335713" y="6092825"/>
            <a:ext cx="28082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GB" sz="1400"/>
          </a:p>
          <a:p>
            <a:pPr algn="ctr">
              <a:spcBef>
                <a:spcPct val="20000"/>
              </a:spcBef>
            </a:pPr>
            <a:r>
              <a:rPr lang="en-GB" sz="1400"/>
              <a:t>www.bentham.co.uk</a:t>
            </a:r>
            <a:endParaRPr lang="en-US" sz="14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08175" y="404813"/>
            <a:ext cx="6327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Stray Light</a:t>
            </a:r>
          </a:p>
        </p:txBody>
      </p:sp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1692275" y="1773238"/>
            <a:ext cx="3240088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/>
              <a:t>White light to be measured input to monochromator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Some white light reflected off the beaten track- mirror mounts etc.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At exit port is presented selected wavelength and some white “stray” light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Where signal to be measured smaller than stray light problem shall be seen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endParaRPr lang="en-US" sz="1600"/>
          </a:p>
        </p:txBody>
      </p:sp>
      <p:pic>
        <p:nvPicPr>
          <p:cNvPr id="16395" name="Picture 11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41900" y="1989138"/>
            <a:ext cx="4067175" cy="2894012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17411" name="Picture 3" descr="LogoSha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476250"/>
            <a:ext cx="1296987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 rot="16200000">
            <a:off x="-1493837" y="4130675"/>
            <a:ext cx="4427537" cy="360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GB" sz="2000">
                <a:solidFill>
                  <a:srgbClr val="FFFFFF"/>
                </a:solidFill>
                <a:latin typeface="Arial Rounded MT Bold" pitchFamily="34" charset="0"/>
              </a:rPr>
              <a:t>Monochromator Operation</a:t>
            </a:r>
            <a:endParaRPr lang="en-GB" sz="1800"/>
          </a:p>
        </p:txBody>
      </p:sp>
      <p:sp>
        <p:nvSpPr>
          <p:cNvPr id="17413" name="Text Box 15"/>
          <p:cNvSpPr txBox="1">
            <a:spLocks noChangeArrowheads="1"/>
          </p:cNvSpPr>
          <p:nvPr/>
        </p:nvSpPr>
        <p:spPr bwMode="auto">
          <a:xfrm>
            <a:off x="6335713" y="6092825"/>
            <a:ext cx="28082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GB" sz="1400"/>
          </a:p>
          <a:p>
            <a:pPr algn="ctr">
              <a:spcBef>
                <a:spcPct val="20000"/>
              </a:spcBef>
            </a:pPr>
            <a:r>
              <a:rPr lang="en-GB" sz="1400"/>
              <a:t>www.bentham.co.uk</a:t>
            </a:r>
            <a:endParaRPr lang="en-US" sz="14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08175" y="404813"/>
            <a:ext cx="6327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Monochromator</a:t>
            </a:r>
          </a:p>
        </p:txBody>
      </p:sp>
      <p:pic>
        <p:nvPicPr>
          <p:cNvPr id="17418" name="Picture 8" descr="SS0060DTMc3a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1341438"/>
            <a:ext cx="3787775" cy="2068512"/>
          </a:xfrm>
          <a:noFill/>
          <a:ln/>
        </p:spPr>
      </p:pic>
      <p:pic>
        <p:nvPicPr>
          <p:cNvPr id="17419" name="Picture 10" descr="DM150cfM300spec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92725" y="3644900"/>
            <a:ext cx="3246438" cy="2386013"/>
          </a:xfrm>
          <a:noFill/>
          <a:ln/>
        </p:spPr>
      </p:pic>
      <p:sp>
        <p:nvSpPr>
          <p:cNvPr id="17422" name="TextBox 13"/>
          <p:cNvSpPr txBox="1">
            <a:spLocks noChangeArrowheads="1"/>
          </p:cNvSpPr>
          <p:nvPr/>
        </p:nvSpPr>
        <p:spPr bwMode="auto">
          <a:xfrm>
            <a:off x="1619250" y="2087563"/>
            <a:ext cx="33845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/>
              <a:t>Pass output of first monochromator through second device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Re-disperse selected wavelength and stray light component</a:t>
            </a:r>
          </a:p>
          <a:p>
            <a:endParaRPr lang="en-US" sz="1600"/>
          </a:p>
          <a:p>
            <a:pPr>
              <a:buFontTx/>
              <a:buChar char="•"/>
            </a:pPr>
            <a:r>
              <a:rPr lang="en-US" sz="1600"/>
              <a:t>Re-select desired wavelength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Stray light performance effectively squared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Triple monochromator for extreme instances (eg. Raman)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19459" name="Picture 3" descr="LogoSha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476250"/>
            <a:ext cx="1296987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 rot="16200000">
            <a:off x="-1493837" y="4130675"/>
            <a:ext cx="4427537" cy="360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GB" sz="2000">
                <a:solidFill>
                  <a:srgbClr val="FFFFFF"/>
                </a:solidFill>
                <a:latin typeface="Arial Rounded MT Bold" pitchFamily="34" charset="0"/>
              </a:rPr>
              <a:t>Monochromator Applications</a:t>
            </a:r>
            <a:endParaRPr lang="en-GB" sz="1800"/>
          </a:p>
        </p:txBody>
      </p:sp>
      <p:sp>
        <p:nvSpPr>
          <p:cNvPr id="19461" name="Text Box 15"/>
          <p:cNvSpPr txBox="1">
            <a:spLocks noChangeArrowheads="1"/>
          </p:cNvSpPr>
          <p:nvPr/>
        </p:nvSpPr>
        <p:spPr bwMode="auto">
          <a:xfrm>
            <a:off x="6335713" y="6092825"/>
            <a:ext cx="28082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GB" sz="1400"/>
          </a:p>
          <a:p>
            <a:pPr algn="ctr">
              <a:spcBef>
                <a:spcPct val="20000"/>
              </a:spcBef>
            </a:pPr>
            <a:r>
              <a:rPr lang="en-GB" sz="1400"/>
              <a:t>www.bentham.co.uk</a:t>
            </a:r>
            <a:endParaRPr lang="en-US" sz="14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08175" y="404813"/>
            <a:ext cx="6327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Definitions</a:t>
            </a:r>
          </a:p>
        </p:txBody>
      </p:sp>
      <p:sp>
        <p:nvSpPr>
          <p:cNvPr id="19465" name="Rectangle 3"/>
          <p:cNvSpPr>
            <a:spLocks noChangeArrowheads="1"/>
          </p:cNvSpPr>
          <p:nvPr/>
        </p:nvSpPr>
        <p:spPr bwMode="auto">
          <a:xfrm>
            <a:off x="1692275" y="1412875"/>
            <a:ext cx="72009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1400" b="1"/>
              <a:t>Spectroradiometer</a:t>
            </a:r>
            <a:r>
              <a:rPr lang="en-GB" sz="1400"/>
              <a:t>   	An instrument for measurement of radiometric quantities in 		narrow wavelength</a:t>
            </a:r>
          </a:p>
          <a:p>
            <a:pPr marL="342900" indent="-342900">
              <a:spcBef>
                <a:spcPct val="20000"/>
              </a:spcBef>
            </a:pPr>
            <a:r>
              <a:rPr lang="en-GB" sz="1400"/>
              <a:t>			intervals over a given spectral region            (CIE)</a:t>
            </a:r>
          </a:p>
          <a:p>
            <a:pPr marL="342900" indent="-342900">
              <a:spcBef>
                <a:spcPct val="20000"/>
              </a:spcBef>
            </a:pPr>
            <a:endParaRPr lang="en-GB" sz="1400"/>
          </a:p>
          <a:p>
            <a:pPr marL="342900" indent="-342900">
              <a:spcBef>
                <a:spcPct val="20000"/>
              </a:spcBef>
            </a:pPr>
            <a:r>
              <a:rPr lang="en-GB" sz="1400" i="1"/>
              <a:t>			e.g. irradiance, radiance, etc</a:t>
            </a:r>
          </a:p>
          <a:p>
            <a:pPr marL="342900" indent="-342900">
              <a:spcBef>
                <a:spcPct val="20000"/>
              </a:spcBef>
            </a:pPr>
            <a:endParaRPr lang="en-GB" sz="1400" i="1"/>
          </a:p>
          <a:p>
            <a:pPr marL="342900" indent="-342900">
              <a:spcBef>
                <a:spcPct val="20000"/>
              </a:spcBef>
            </a:pPr>
            <a:endParaRPr lang="en-GB" sz="1400"/>
          </a:p>
          <a:p>
            <a:pPr marL="342900" indent="-342900">
              <a:spcBef>
                <a:spcPct val="20000"/>
              </a:spcBef>
            </a:pPr>
            <a:r>
              <a:rPr lang="en-GB" sz="1400" b="1"/>
              <a:t>Spectrophotometer</a:t>
            </a:r>
            <a:r>
              <a:rPr lang="en-GB" sz="1400"/>
              <a:t>	An instrument for measurement of the ratio of two values of a 		radiometric</a:t>
            </a:r>
          </a:p>
          <a:p>
            <a:pPr marL="342900" indent="-342900">
              <a:spcBef>
                <a:spcPct val="20000"/>
              </a:spcBef>
            </a:pPr>
            <a:r>
              <a:rPr lang="en-GB" sz="1400"/>
              <a:t>			quantity at the same wavelength                  (CIE)</a:t>
            </a:r>
          </a:p>
          <a:p>
            <a:pPr marL="342900" indent="-342900">
              <a:spcBef>
                <a:spcPct val="20000"/>
              </a:spcBef>
            </a:pPr>
            <a:endParaRPr lang="en-GB" sz="1400"/>
          </a:p>
          <a:p>
            <a:pPr marL="342900" indent="-342900">
              <a:spcBef>
                <a:spcPct val="20000"/>
              </a:spcBef>
            </a:pPr>
            <a:r>
              <a:rPr lang="en-GB" sz="1400" i="1"/>
              <a:t>			e.g. transmission, reflection, absorption</a:t>
            </a:r>
          </a:p>
          <a:p>
            <a:pPr marL="342900" indent="-342900">
              <a:spcBef>
                <a:spcPct val="20000"/>
              </a:spcBef>
            </a:pPr>
            <a:endParaRPr lang="en-GB" sz="1400" i="1"/>
          </a:p>
          <a:p>
            <a:pPr marL="342900" indent="-342900">
              <a:spcBef>
                <a:spcPct val="20000"/>
              </a:spcBef>
            </a:pPr>
            <a:r>
              <a:rPr lang="en-GB" sz="1400" b="1"/>
              <a:t>Spectrometer</a:t>
            </a:r>
            <a:r>
              <a:rPr lang="en-GB" sz="1400"/>
              <a:t>  	More generic, incorporates wavelength dispersion, spectral 		features</a:t>
            </a:r>
          </a:p>
          <a:p>
            <a:pPr marL="342900" indent="-342900">
              <a:spcBef>
                <a:spcPct val="20000"/>
              </a:spcBef>
            </a:pPr>
            <a:endParaRPr lang="en-GB" sz="1400"/>
          </a:p>
          <a:p>
            <a:pPr marL="342900" indent="-342900">
              <a:spcBef>
                <a:spcPct val="20000"/>
              </a:spcBef>
            </a:pPr>
            <a:r>
              <a:rPr lang="en-GB" sz="1400" i="1"/>
              <a:t>			e.g. as above, AA, OES, LIBS, fluorimeters, Raman etc.</a:t>
            </a:r>
            <a:endParaRPr lang="en-US" sz="1400" i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20483" name="Picture 3" descr="LogoSha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476250"/>
            <a:ext cx="1296987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 rot="16200000">
            <a:off x="-1493837" y="4130675"/>
            <a:ext cx="4427537" cy="360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GB" sz="2000">
                <a:solidFill>
                  <a:srgbClr val="FFFFFF"/>
                </a:solidFill>
                <a:latin typeface="Arial Rounded MT Bold" pitchFamily="34" charset="0"/>
              </a:rPr>
              <a:t>Spectroradiometry</a:t>
            </a:r>
            <a:endParaRPr lang="en-GB" sz="1800"/>
          </a:p>
        </p:txBody>
      </p:sp>
      <p:sp>
        <p:nvSpPr>
          <p:cNvPr id="20485" name="Text Box 15"/>
          <p:cNvSpPr txBox="1">
            <a:spLocks noChangeArrowheads="1"/>
          </p:cNvSpPr>
          <p:nvPr/>
        </p:nvSpPr>
        <p:spPr bwMode="auto">
          <a:xfrm>
            <a:off x="6335713" y="6092825"/>
            <a:ext cx="28082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GB" sz="1400"/>
          </a:p>
          <a:p>
            <a:pPr algn="ctr">
              <a:spcBef>
                <a:spcPct val="20000"/>
              </a:spcBef>
            </a:pPr>
            <a:r>
              <a:rPr lang="en-GB" sz="1400"/>
              <a:t>www.bentham.co.uk</a:t>
            </a:r>
            <a:endParaRPr lang="en-US" sz="1400"/>
          </a:p>
        </p:txBody>
      </p:sp>
      <p:sp>
        <p:nvSpPr>
          <p:cNvPr id="20498" name="Slide Number Placeholder 6"/>
          <p:cNvSpPr txBox="1">
            <a:spLocks noGrp="1"/>
          </p:cNvSpPr>
          <p:nvPr/>
        </p:nvSpPr>
        <p:spPr bwMode="auto">
          <a:xfrm>
            <a:off x="6588125" y="6381750"/>
            <a:ext cx="2122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C5347AB-0F80-464F-9530-2ADC7A169CE2}" type="slidenum">
              <a:rPr lang="en-US" sz="900"/>
              <a:pPr algn="r"/>
              <a:t>14</a:t>
            </a:fld>
            <a:endParaRPr lang="en-US" sz="900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1141413" y="188913"/>
            <a:ext cx="80025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b="1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Spectroradiometer</a:t>
            </a:r>
            <a:r>
              <a:rPr lang="en-GB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Measurement Quantities</a:t>
            </a:r>
            <a:endParaRPr lang="en-US" sz="2400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500" name="Text Box 22"/>
          <p:cNvSpPr txBox="1">
            <a:spLocks noChangeArrowheads="1"/>
          </p:cNvSpPr>
          <p:nvPr/>
        </p:nvSpPr>
        <p:spPr bwMode="auto">
          <a:xfrm>
            <a:off x="1258888" y="981075"/>
            <a:ext cx="17272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/>
              <a:t>  </a:t>
            </a:r>
            <a:r>
              <a:rPr lang="en-GB" b="1"/>
              <a:t>Typical input optic</a:t>
            </a:r>
          </a:p>
          <a:p>
            <a:pPr>
              <a:spcBef>
                <a:spcPct val="50000"/>
              </a:spcBef>
            </a:pPr>
            <a:endParaRPr lang="en-GB" sz="1000" b="1"/>
          </a:p>
          <a:p>
            <a:pPr>
              <a:spcBef>
                <a:spcPct val="50000"/>
              </a:spcBef>
            </a:pPr>
            <a:endParaRPr lang="en-GB" sz="1000"/>
          </a:p>
          <a:p>
            <a:pPr>
              <a:spcBef>
                <a:spcPct val="50000"/>
              </a:spcBef>
            </a:pPr>
            <a:endParaRPr lang="en-GB" sz="1000"/>
          </a:p>
          <a:p>
            <a:pPr>
              <a:spcBef>
                <a:spcPct val="50000"/>
              </a:spcBef>
            </a:pPr>
            <a:r>
              <a:rPr lang="en-GB" sz="1000"/>
              <a:t>Diffuser</a:t>
            </a:r>
          </a:p>
          <a:p>
            <a:pPr>
              <a:spcBef>
                <a:spcPct val="50000"/>
              </a:spcBef>
            </a:pPr>
            <a:endParaRPr lang="en-GB" sz="1000"/>
          </a:p>
          <a:p>
            <a:pPr>
              <a:spcBef>
                <a:spcPct val="50000"/>
              </a:spcBef>
            </a:pPr>
            <a:endParaRPr lang="en-GB" sz="1000"/>
          </a:p>
          <a:p>
            <a:pPr>
              <a:spcBef>
                <a:spcPct val="50000"/>
              </a:spcBef>
            </a:pPr>
            <a:endParaRPr lang="en-GB" sz="1000"/>
          </a:p>
          <a:p>
            <a:pPr>
              <a:spcBef>
                <a:spcPct val="50000"/>
              </a:spcBef>
            </a:pPr>
            <a:r>
              <a:rPr lang="en-GB" sz="1000"/>
              <a:t>Telescope  </a:t>
            </a:r>
          </a:p>
          <a:p>
            <a:pPr>
              <a:spcBef>
                <a:spcPct val="50000"/>
              </a:spcBef>
            </a:pPr>
            <a:endParaRPr lang="en-GB" sz="1000"/>
          </a:p>
          <a:p>
            <a:pPr>
              <a:spcBef>
                <a:spcPct val="50000"/>
              </a:spcBef>
            </a:pPr>
            <a:endParaRPr lang="en-GB" sz="1000"/>
          </a:p>
          <a:p>
            <a:pPr>
              <a:spcBef>
                <a:spcPct val="50000"/>
              </a:spcBef>
            </a:pPr>
            <a:endParaRPr lang="en-GB" sz="1000"/>
          </a:p>
          <a:p>
            <a:pPr>
              <a:spcBef>
                <a:spcPct val="50000"/>
              </a:spcBef>
            </a:pPr>
            <a:endParaRPr lang="en-GB" sz="1000"/>
          </a:p>
          <a:p>
            <a:pPr>
              <a:spcBef>
                <a:spcPct val="50000"/>
              </a:spcBef>
            </a:pPr>
            <a:endParaRPr lang="en-GB" sz="1000"/>
          </a:p>
          <a:p>
            <a:pPr>
              <a:spcBef>
                <a:spcPct val="50000"/>
              </a:spcBef>
            </a:pPr>
            <a:r>
              <a:rPr lang="en-GB" sz="1000"/>
              <a:t>Baffled Tube </a:t>
            </a:r>
          </a:p>
          <a:p>
            <a:pPr>
              <a:spcBef>
                <a:spcPct val="50000"/>
              </a:spcBef>
            </a:pPr>
            <a:endParaRPr lang="en-GB" sz="1000"/>
          </a:p>
          <a:p>
            <a:pPr>
              <a:spcBef>
                <a:spcPct val="50000"/>
              </a:spcBef>
            </a:pPr>
            <a:endParaRPr lang="en-GB" sz="1000"/>
          </a:p>
          <a:p>
            <a:pPr>
              <a:spcBef>
                <a:spcPct val="50000"/>
              </a:spcBef>
            </a:pPr>
            <a:endParaRPr lang="en-GB" sz="1000"/>
          </a:p>
          <a:p>
            <a:pPr>
              <a:spcBef>
                <a:spcPct val="50000"/>
              </a:spcBef>
            </a:pPr>
            <a:r>
              <a:rPr lang="en-GB" sz="1000"/>
              <a:t>Integrating </a:t>
            </a:r>
          </a:p>
          <a:p>
            <a:pPr>
              <a:spcBef>
                <a:spcPct val="50000"/>
              </a:spcBef>
            </a:pPr>
            <a:r>
              <a:rPr lang="en-GB" sz="1000"/>
              <a:t>Sphere</a:t>
            </a:r>
            <a:endParaRPr lang="en-US" sz="1000"/>
          </a:p>
        </p:txBody>
      </p:sp>
      <p:graphicFrame>
        <p:nvGraphicFramePr>
          <p:cNvPr id="20530" name="Group 50"/>
          <p:cNvGraphicFramePr>
            <a:graphicFrameLocks noGrp="1"/>
          </p:cNvGraphicFramePr>
          <p:nvPr/>
        </p:nvGraphicFramePr>
        <p:xfrm>
          <a:off x="3084513" y="908050"/>
          <a:ext cx="5808662" cy="5545138"/>
        </p:xfrm>
        <a:graphic>
          <a:graphicData uri="http://schemas.openxmlformats.org/drawingml/2006/table">
            <a:tbl>
              <a:tblPr/>
              <a:tblGrid>
                <a:gridCol w="1452562"/>
                <a:gridCol w="1452563"/>
                <a:gridCol w="1450975"/>
                <a:gridCol w="1452562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Measurement Quantity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Photometric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Parameter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Photometric Unit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Spectral irradiance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mW/(m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.nm)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Illuminance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lux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Spectral radiance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mW/(sr.m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.nm)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Luminance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cd/m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Spectral radiant intensity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mW/(sr.nm)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Luminous intensity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Spectral total radiant flux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mW/nm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luminous flux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lumens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23" name="Picture 131" descr="D6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1916113"/>
            <a:ext cx="79216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4" name="Picture 134" descr="TEL301_2cu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2781300"/>
            <a:ext cx="1811337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5" name="Picture 135" descr="DSA2smcu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4437063"/>
            <a:ext cx="12890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26" name="Group 144"/>
          <p:cNvGrpSpPr>
            <a:grpSpLocks/>
          </p:cNvGrpSpPr>
          <p:nvPr/>
        </p:nvGrpSpPr>
        <p:grpSpPr bwMode="auto">
          <a:xfrm>
            <a:off x="1908175" y="5013325"/>
            <a:ext cx="1296988" cy="1617663"/>
            <a:chOff x="2789" y="1071"/>
            <a:chExt cx="2211" cy="2925"/>
          </a:xfrm>
        </p:grpSpPr>
        <p:pic>
          <p:nvPicPr>
            <p:cNvPr id="20527" name="Picture 142" descr="IS1000_2cut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9" y="1071"/>
              <a:ext cx="2211" cy="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8" name="Oval 139"/>
            <p:cNvSpPr>
              <a:spLocks noChangeArrowheads="1"/>
            </p:cNvSpPr>
            <p:nvPr/>
          </p:nvSpPr>
          <p:spPr bwMode="auto">
            <a:xfrm rot="-230610">
              <a:off x="3650" y="1522"/>
              <a:ext cx="726" cy="122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529" name="Oval 143"/>
            <p:cNvSpPr>
              <a:spLocks noChangeArrowheads="1"/>
            </p:cNvSpPr>
            <p:nvPr/>
          </p:nvSpPr>
          <p:spPr bwMode="auto">
            <a:xfrm>
              <a:off x="3107" y="1525"/>
              <a:ext cx="499" cy="127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39939" name="Picture 3" descr="LogoShad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63" y="476250"/>
            <a:ext cx="1296987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 rot="16200000">
            <a:off x="-1493837" y="4130675"/>
            <a:ext cx="4427537" cy="360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GB" sz="2000">
                <a:solidFill>
                  <a:srgbClr val="FFFFFF"/>
                </a:solidFill>
                <a:latin typeface="Arial Rounded MT Bold" pitchFamily="34" charset="0"/>
              </a:rPr>
              <a:t>Spectroradiometry</a:t>
            </a:r>
            <a:endParaRPr lang="en-GB" sz="1800"/>
          </a:p>
        </p:txBody>
      </p:sp>
      <p:sp>
        <p:nvSpPr>
          <p:cNvPr id="39941" name="Text Box 15"/>
          <p:cNvSpPr txBox="1">
            <a:spLocks noChangeArrowheads="1"/>
          </p:cNvSpPr>
          <p:nvPr/>
        </p:nvSpPr>
        <p:spPr bwMode="auto">
          <a:xfrm>
            <a:off x="6335713" y="6092825"/>
            <a:ext cx="28082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GB" sz="1400"/>
          </a:p>
          <a:p>
            <a:pPr algn="ctr">
              <a:spcBef>
                <a:spcPct val="20000"/>
              </a:spcBef>
            </a:pPr>
            <a:r>
              <a:rPr lang="en-GB" sz="1400"/>
              <a:t>www.bentham.co.uk</a:t>
            </a:r>
            <a:endParaRPr lang="en-US" sz="14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08175" y="404813"/>
            <a:ext cx="6327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Spectral Irradiance</a:t>
            </a:r>
          </a:p>
        </p:txBody>
      </p:sp>
      <p:pic>
        <p:nvPicPr>
          <p:cNvPr id="39944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38725" y="2349500"/>
            <a:ext cx="4105275" cy="1882775"/>
          </a:xfrm>
          <a:noFill/>
          <a:ln/>
        </p:spPr>
      </p:pic>
      <p:pic>
        <p:nvPicPr>
          <p:cNvPr id="39948" name="Picture 12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05400" y="4221163"/>
            <a:ext cx="4038600" cy="2162175"/>
          </a:xfrm>
          <a:noFill/>
          <a:ln/>
        </p:spPr>
      </p:pic>
      <p:sp>
        <p:nvSpPr>
          <p:cNvPr id="39945" name="TextBox 13"/>
          <p:cNvSpPr txBox="1">
            <a:spLocks noChangeArrowheads="1"/>
          </p:cNvSpPr>
          <p:nvPr/>
        </p:nvSpPr>
        <p:spPr bwMode="auto">
          <a:xfrm>
            <a:off x="1692275" y="1052513"/>
            <a:ext cx="338455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/>
              <a:t>Power arriving at a surface from entire hemisphere above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Irradiance reduces with cosine of incident angle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Irradiance reduces with increasing distance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1/r</a:t>
            </a:r>
            <a:r>
              <a:rPr lang="en-US" sz="1600" baseline="30000"/>
              <a:t>2</a:t>
            </a:r>
            <a:r>
              <a:rPr lang="en-US" sz="1600"/>
              <a:t> relation for point sources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Input optic cosine response, 2</a:t>
            </a:r>
            <a:r>
              <a:rPr lang="el-GR" sz="1600">
                <a:cs typeface="Arial" charset="0"/>
              </a:rPr>
              <a:t>π</a:t>
            </a:r>
            <a:r>
              <a:rPr lang="en-GB" sz="1600">
                <a:cs typeface="Arial" charset="0"/>
              </a:rPr>
              <a:t> field of view</a:t>
            </a:r>
            <a:endParaRPr lang="el-GR" sz="1600">
              <a:cs typeface="Arial" charset="0"/>
            </a:endParaRP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Calibrate against standard of irradiance at given distance</a:t>
            </a:r>
          </a:p>
        </p:txBody>
      </p:sp>
      <p:pic>
        <p:nvPicPr>
          <p:cNvPr id="39949" name="Picture 6" descr="CL2cut"/>
          <p:cNvPicPr>
            <a:picLocks noChangeAspect="1" noChangeArrowheads="1"/>
          </p:cNvPicPr>
          <p:nvPr>
            <p:ph sz="quarter" idx="3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92275" y="4941888"/>
            <a:ext cx="1944688" cy="1492250"/>
          </a:xfrm>
          <a:noFill/>
          <a:ln/>
        </p:spPr>
      </p:pic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9952" name="Object 16"/>
          <p:cNvGraphicFramePr>
            <a:graphicFrameLocks noChangeAspect="1"/>
          </p:cNvGraphicFramePr>
          <p:nvPr/>
        </p:nvGraphicFramePr>
        <p:xfrm>
          <a:off x="6011863" y="1196975"/>
          <a:ext cx="2016125" cy="890588"/>
        </p:xfrm>
        <a:graphic>
          <a:graphicData uri="http://schemas.openxmlformats.org/presentationml/2006/ole">
            <p:oleObj spid="_x0000_s39952" name="Equation" r:id="rId7" imgW="901309" imgH="393529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21507" name="Picture 3" descr="LogoShad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63" y="476250"/>
            <a:ext cx="1296987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 rot="16200000">
            <a:off x="-1493837" y="4130675"/>
            <a:ext cx="4427537" cy="360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GB" sz="2000">
                <a:solidFill>
                  <a:srgbClr val="FFFFFF"/>
                </a:solidFill>
                <a:latin typeface="Arial Rounded MT Bold" pitchFamily="34" charset="0"/>
              </a:rPr>
              <a:t>Spectroradiometry</a:t>
            </a:r>
            <a:endParaRPr lang="en-GB" sz="1800"/>
          </a:p>
        </p:txBody>
      </p:sp>
      <p:sp>
        <p:nvSpPr>
          <p:cNvPr id="21509" name="Text Box 15"/>
          <p:cNvSpPr txBox="1">
            <a:spLocks noChangeArrowheads="1"/>
          </p:cNvSpPr>
          <p:nvPr/>
        </p:nvSpPr>
        <p:spPr bwMode="auto">
          <a:xfrm>
            <a:off x="6335713" y="6092825"/>
            <a:ext cx="28082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GB" sz="1400"/>
          </a:p>
          <a:p>
            <a:pPr algn="ctr">
              <a:spcBef>
                <a:spcPct val="20000"/>
              </a:spcBef>
            </a:pPr>
            <a:r>
              <a:rPr lang="en-GB" sz="1400"/>
              <a:t>www.bentham.co.uk</a:t>
            </a:r>
            <a:endParaRPr lang="en-US" sz="14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08175" y="404813"/>
            <a:ext cx="6327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Spectral Radiance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6443663" y="2133600"/>
          <a:ext cx="1873250" cy="833438"/>
        </p:xfrm>
        <a:graphic>
          <a:graphicData uri="http://schemas.openxmlformats.org/presentationml/2006/ole">
            <p:oleObj spid="_x0000_s21514" name="Equation" r:id="rId4" imgW="888614" imgH="393529" progId="Equation.3">
              <p:embed/>
            </p:oleObj>
          </a:graphicData>
        </a:graphic>
      </p:graphicFrame>
      <p:pic>
        <p:nvPicPr>
          <p:cNvPr id="21517" name="Picture 13"/>
          <p:cNvPicPr>
            <a:picLocks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635375" y="5084763"/>
            <a:ext cx="2016125" cy="1192212"/>
          </a:xfrm>
          <a:noFill/>
          <a:ln/>
        </p:spPr>
      </p:pic>
      <p:sp>
        <p:nvSpPr>
          <p:cNvPr id="21529" name="TextBox 13"/>
          <p:cNvSpPr txBox="1">
            <a:spLocks noChangeArrowheads="1"/>
          </p:cNvSpPr>
          <p:nvPr/>
        </p:nvSpPr>
        <p:spPr bwMode="auto">
          <a:xfrm>
            <a:off x="1692275" y="1125538"/>
            <a:ext cx="424815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/>
              <a:t>Power emitted from a source per unit area into unit solid angle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Radiance is not dependant on distance</a:t>
            </a:r>
          </a:p>
          <a:p>
            <a:endParaRPr lang="en-US" sz="1600"/>
          </a:p>
          <a:p>
            <a:pPr>
              <a:buFontTx/>
              <a:buChar char="•"/>
            </a:pPr>
            <a:r>
              <a:rPr lang="en-US" sz="1600"/>
              <a:t>Sometimes termed brightness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Quantity measured of displays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Measured using imaging technique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Source must overfill field of view to measure absolute radiance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Calibrate against standard of spectra radiance</a:t>
            </a:r>
          </a:p>
          <a:p>
            <a:pPr>
              <a:buFontTx/>
              <a:buChar char="•"/>
            </a:pPr>
            <a:endParaRPr lang="en-US" sz="1600"/>
          </a:p>
          <a:p>
            <a:endParaRPr lang="en-US" sz="1600"/>
          </a:p>
        </p:txBody>
      </p:sp>
      <p:pic>
        <p:nvPicPr>
          <p:cNvPr id="21531" name="Picture 8" descr="SRS8"/>
          <p:cNvPicPr>
            <a:picLocks noChangeAspect="1" noChangeArrowheads="1"/>
          </p:cNvPicPr>
          <p:nvPr>
            <p:ph sz="half" idx="2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88125" y="3429000"/>
            <a:ext cx="1893888" cy="2085975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44035" name="Picture 3" descr="LogoSha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476250"/>
            <a:ext cx="1296987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 rot="16200000">
            <a:off x="-1493837" y="4130675"/>
            <a:ext cx="4427537" cy="360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GB" sz="2000">
                <a:solidFill>
                  <a:srgbClr val="FFFFFF"/>
                </a:solidFill>
                <a:latin typeface="Arial Rounded MT Bold" pitchFamily="34" charset="0"/>
              </a:rPr>
              <a:t>Spectroradiometry</a:t>
            </a:r>
            <a:endParaRPr lang="en-GB" sz="1800"/>
          </a:p>
        </p:txBody>
      </p:sp>
      <p:sp>
        <p:nvSpPr>
          <p:cNvPr id="44037" name="Text Box 15"/>
          <p:cNvSpPr txBox="1">
            <a:spLocks noChangeArrowheads="1"/>
          </p:cNvSpPr>
          <p:nvPr/>
        </p:nvSpPr>
        <p:spPr bwMode="auto">
          <a:xfrm>
            <a:off x="6335713" y="6092825"/>
            <a:ext cx="28082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GB" sz="1400"/>
          </a:p>
          <a:p>
            <a:pPr algn="ctr">
              <a:spcBef>
                <a:spcPct val="20000"/>
              </a:spcBef>
            </a:pPr>
            <a:r>
              <a:rPr lang="en-GB" sz="1400"/>
              <a:t>www.bentham.co.uk</a:t>
            </a:r>
            <a:endParaRPr lang="en-US" sz="14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08175" y="404813"/>
            <a:ext cx="6327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Field of View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3" name="TextBox 13"/>
          <p:cNvSpPr txBox="1">
            <a:spLocks noChangeArrowheads="1"/>
          </p:cNvSpPr>
          <p:nvPr/>
        </p:nvSpPr>
        <p:spPr bwMode="auto">
          <a:xfrm>
            <a:off x="1547813" y="1052513"/>
            <a:ext cx="554513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/>
              <a:t>Image source onto measurement plane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Select appropriate aperture at measurement plane</a:t>
            </a:r>
          </a:p>
          <a:p>
            <a:endParaRPr lang="en-US" sz="1600"/>
          </a:p>
          <a:p>
            <a:pPr>
              <a:buFontTx/>
              <a:buChar char="•"/>
            </a:pPr>
            <a:r>
              <a:rPr lang="en-US" sz="1600"/>
              <a:t>For non-uniform sources, image brightest part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In certain instances, field of view is larger than source- measure therefore average radiance over FOV</a:t>
            </a:r>
          </a:p>
          <a:p>
            <a:pPr>
              <a:buFontTx/>
              <a:buChar char="•"/>
            </a:pPr>
            <a:endParaRPr lang="en-US" sz="1600"/>
          </a:p>
        </p:txBody>
      </p:sp>
      <p:grpSp>
        <p:nvGrpSpPr>
          <p:cNvPr id="44046" name="Group 14"/>
          <p:cNvGrpSpPr>
            <a:grpSpLocks noChangeAspect="1"/>
          </p:cNvGrpSpPr>
          <p:nvPr/>
        </p:nvGrpSpPr>
        <p:grpSpPr bwMode="auto">
          <a:xfrm>
            <a:off x="1692275" y="3213100"/>
            <a:ext cx="7451725" cy="2987675"/>
            <a:chOff x="1066" y="2024"/>
            <a:chExt cx="4694" cy="1882"/>
          </a:xfrm>
        </p:grpSpPr>
        <p:sp>
          <p:nvSpPr>
            <p:cNvPr id="44045" name="AutoShape 13"/>
            <p:cNvSpPr>
              <a:spLocks noChangeAspect="1" noChangeArrowheads="1" noTextEdit="1"/>
            </p:cNvSpPr>
            <p:nvPr/>
          </p:nvSpPr>
          <p:spPr bwMode="auto">
            <a:xfrm>
              <a:off x="1066" y="2024"/>
              <a:ext cx="4694" cy="1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047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51" y="2677"/>
              <a:ext cx="266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8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51" y="2677"/>
              <a:ext cx="266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9" name="Freeform 17"/>
            <p:cNvSpPr>
              <a:spLocks/>
            </p:cNvSpPr>
            <p:nvPr/>
          </p:nvSpPr>
          <p:spPr bwMode="auto">
            <a:xfrm>
              <a:off x="1504" y="2965"/>
              <a:ext cx="106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8"/>
                </a:cxn>
                <a:cxn ang="0">
                  <a:pos x="6" y="33"/>
                </a:cxn>
                <a:cxn ang="0">
                  <a:pos x="6" y="33"/>
                </a:cxn>
                <a:cxn ang="0">
                  <a:pos x="6" y="33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6" y="50"/>
                </a:cxn>
                <a:cxn ang="0">
                  <a:pos x="6" y="55"/>
                </a:cxn>
                <a:cxn ang="0">
                  <a:pos x="0" y="66"/>
                </a:cxn>
                <a:cxn ang="0">
                  <a:pos x="6" y="72"/>
                </a:cxn>
                <a:cxn ang="0">
                  <a:pos x="45" y="72"/>
                </a:cxn>
                <a:cxn ang="0">
                  <a:pos x="72" y="61"/>
                </a:cxn>
                <a:cxn ang="0">
                  <a:pos x="95" y="55"/>
                </a:cxn>
                <a:cxn ang="0">
                  <a:pos x="106" y="44"/>
                </a:cxn>
                <a:cxn ang="0">
                  <a:pos x="106" y="44"/>
                </a:cxn>
                <a:cxn ang="0">
                  <a:pos x="106" y="39"/>
                </a:cxn>
                <a:cxn ang="0">
                  <a:pos x="106" y="28"/>
                </a:cxn>
                <a:cxn ang="0">
                  <a:pos x="106" y="22"/>
                </a:cxn>
                <a:cxn ang="0">
                  <a:pos x="106" y="17"/>
                </a:cxn>
                <a:cxn ang="0">
                  <a:pos x="100" y="11"/>
                </a:cxn>
                <a:cxn ang="0">
                  <a:pos x="100" y="6"/>
                </a:cxn>
                <a:cxn ang="0">
                  <a:pos x="106" y="6"/>
                </a:cxn>
                <a:cxn ang="0">
                  <a:pos x="100" y="6"/>
                </a:cxn>
                <a:cxn ang="0">
                  <a:pos x="100" y="6"/>
                </a:cxn>
                <a:cxn ang="0">
                  <a:pos x="95" y="6"/>
                </a:cxn>
                <a:cxn ang="0">
                  <a:pos x="89" y="6"/>
                </a:cxn>
                <a:cxn ang="0">
                  <a:pos x="84" y="6"/>
                </a:cxn>
                <a:cxn ang="0">
                  <a:pos x="78" y="6"/>
                </a:cxn>
                <a:cxn ang="0">
                  <a:pos x="67" y="6"/>
                </a:cxn>
                <a:cxn ang="0">
                  <a:pos x="61" y="0"/>
                </a:cxn>
                <a:cxn ang="0">
                  <a:pos x="50" y="0"/>
                </a:cxn>
                <a:cxn ang="0">
                  <a:pos x="45" y="0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106" h="72">
                  <a:moveTo>
                    <a:pt x="0" y="0"/>
                  </a:moveTo>
                  <a:lnTo>
                    <a:pt x="6" y="28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6" y="50"/>
                  </a:lnTo>
                  <a:lnTo>
                    <a:pt x="6" y="55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45" y="72"/>
                  </a:lnTo>
                  <a:lnTo>
                    <a:pt x="72" y="61"/>
                  </a:lnTo>
                  <a:lnTo>
                    <a:pt x="95" y="55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106" y="39"/>
                  </a:lnTo>
                  <a:lnTo>
                    <a:pt x="106" y="28"/>
                  </a:lnTo>
                  <a:lnTo>
                    <a:pt x="106" y="22"/>
                  </a:lnTo>
                  <a:lnTo>
                    <a:pt x="106" y="17"/>
                  </a:lnTo>
                  <a:lnTo>
                    <a:pt x="100" y="11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00" y="6"/>
                  </a:lnTo>
                  <a:lnTo>
                    <a:pt x="100" y="6"/>
                  </a:lnTo>
                  <a:lnTo>
                    <a:pt x="95" y="6"/>
                  </a:lnTo>
                  <a:lnTo>
                    <a:pt x="89" y="6"/>
                  </a:lnTo>
                  <a:lnTo>
                    <a:pt x="84" y="6"/>
                  </a:lnTo>
                  <a:lnTo>
                    <a:pt x="78" y="6"/>
                  </a:lnTo>
                  <a:lnTo>
                    <a:pt x="67" y="6"/>
                  </a:lnTo>
                  <a:lnTo>
                    <a:pt x="61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Freeform 18"/>
            <p:cNvSpPr>
              <a:spLocks/>
            </p:cNvSpPr>
            <p:nvPr/>
          </p:nvSpPr>
          <p:spPr bwMode="auto">
            <a:xfrm>
              <a:off x="1549" y="2594"/>
              <a:ext cx="11" cy="67"/>
            </a:xfrm>
            <a:custGeom>
              <a:avLst/>
              <a:gdLst/>
              <a:ahLst/>
              <a:cxnLst>
                <a:cxn ang="0">
                  <a:pos x="5" y="67"/>
                </a:cxn>
                <a:cxn ang="0">
                  <a:pos x="5" y="61"/>
                </a:cxn>
                <a:cxn ang="0">
                  <a:pos x="5" y="61"/>
                </a:cxn>
                <a:cxn ang="0">
                  <a:pos x="5" y="61"/>
                </a:cxn>
                <a:cxn ang="0">
                  <a:pos x="5" y="55"/>
                </a:cxn>
                <a:cxn ang="0">
                  <a:pos x="0" y="44"/>
                </a:cxn>
                <a:cxn ang="0">
                  <a:pos x="0" y="28"/>
                </a:cxn>
                <a:cxn ang="0">
                  <a:pos x="5" y="17"/>
                </a:cxn>
                <a:cxn ang="0">
                  <a:pos x="5" y="0"/>
                </a:cxn>
                <a:cxn ang="0">
                  <a:pos x="5" y="17"/>
                </a:cxn>
                <a:cxn ang="0">
                  <a:pos x="11" y="33"/>
                </a:cxn>
                <a:cxn ang="0">
                  <a:pos x="11" y="50"/>
                </a:cxn>
                <a:cxn ang="0">
                  <a:pos x="5" y="67"/>
                </a:cxn>
              </a:cxnLst>
              <a:rect l="0" t="0" r="r" b="b"/>
              <a:pathLst>
                <a:path w="11" h="67">
                  <a:moveTo>
                    <a:pt x="5" y="67"/>
                  </a:moveTo>
                  <a:lnTo>
                    <a:pt x="5" y="61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55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5" y="17"/>
                  </a:lnTo>
                  <a:lnTo>
                    <a:pt x="5" y="0"/>
                  </a:lnTo>
                  <a:lnTo>
                    <a:pt x="5" y="17"/>
                  </a:lnTo>
                  <a:lnTo>
                    <a:pt x="11" y="33"/>
                  </a:lnTo>
                  <a:lnTo>
                    <a:pt x="11" y="50"/>
                  </a:lnTo>
                  <a:lnTo>
                    <a:pt x="5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Freeform 19"/>
            <p:cNvSpPr>
              <a:spLocks/>
            </p:cNvSpPr>
            <p:nvPr/>
          </p:nvSpPr>
          <p:spPr bwMode="auto">
            <a:xfrm>
              <a:off x="1465" y="2611"/>
              <a:ext cx="28" cy="55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28" y="55"/>
                </a:cxn>
                <a:cxn ang="0">
                  <a:pos x="23" y="44"/>
                </a:cxn>
                <a:cxn ang="0">
                  <a:pos x="17" y="38"/>
                </a:cxn>
                <a:cxn ang="0">
                  <a:pos x="17" y="33"/>
                </a:cxn>
                <a:cxn ang="0">
                  <a:pos x="12" y="27"/>
                </a:cxn>
                <a:cxn ang="0">
                  <a:pos x="6" y="22"/>
                </a:cxn>
                <a:cxn ang="0">
                  <a:pos x="6" y="11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6" y="11"/>
                </a:cxn>
                <a:cxn ang="0">
                  <a:pos x="12" y="16"/>
                </a:cxn>
                <a:cxn ang="0">
                  <a:pos x="17" y="22"/>
                </a:cxn>
                <a:cxn ang="0">
                  <a:pos x="23" y="33"/>
                </a:cxn>
                <a:cxn ang="0">
                  <a:pos x="23" y="38"/>
                </a:cxn>
                <a:cxn ang="0">
                  <a:pos x="28" y="44"/>
                </a:cxn>
                <a:cxn ang="0">
                  <a:pos x="28" y="55"/>
                </a:cxn>
              </a:cxnLst>
              <a:rect l="0" t="0" r="r" b="b"/>
              <a:pathLst>
                <a:path w="28" h="55">
                  <a:moveTo>
                    <a:pt x="28" y="55"/>
                  </a:moveTo>
                  <a:lnTo>
                    <a:pt x="28" y="55"/>
                  </a:lnTo>
                  <a:lnTo>
                    <a:pt x="23" y="44"/>
                  </a:lnTo>
                  <a:lnTo>
                    <a:pt x="17" y="38"/>
                  </a:lnTo>
                  <a:lnTo>
                    <a:pt x="17" y="33"/>
                  </a:lnTo>
                  <a:lnTo>
                    <a:pt x="12" y="27"/>
                  </a:lnTo>
                  <a:lnTo>
                    <a:pt x="6" y="22"/>
                  </a:lnTo>
                  <a:lnTo>
                    <a:pt x="6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11"/>
                  </a:lnTo>
                  <a:lnTo>
                    <a:pt x="12" y="16"/>
                  </a:lnTo>
                  <a:lnTo>
                    <a:pt x="17" y="22"/>
                  </a:lnTo>
                  <a:lnTo>
                    <a:pt x="23" y="33"/>
                  </a:lnTo>
                  <a:lnTo>
                    <a:pt x="23" y="38"/>
                  </a:lnTo>
                  <a:lnTo>
                    <a:pt x="28" y="44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2" name="Freeform 20"/>
            <p:cNvSpPr>
              <a:spLocks/>
            </p:cNvSpPr>
            <p:nvPr/>
          </p:nvSpPr>
          <p:spPr bwMode="auto">
            <a:xfrm>
              <a:off x="1610" y="2616"/>
              <a:ext cx="22" cy="4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6" y="6"/>
                </a:cxn>
                <a:cxn ang="0">
                  <a:pos x="16" y="11"/>
                </a:cxn>
                <a:cxn ang="0">
                  <a:pos x="16" y="17"/>
                </a:cxn>
                <a:cxn ang="0">
                  <a:pos x="11" y="22"/>
                </a:cxn>
                <a:cxn ang="0">
                  <a:pos x="11" y="33"/>
                </a:cxn>
                <a:cxn ang="0">
                  <a:pos x="5" y="39"/>
                </a:cxn>
                <a:cxn ang="0">
                  <a:pos x="5" y="39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39"/>
                </a:cxn>
                <a:cxn ang="0">
                  <a:pos x="5" y="33"/>
                </a:cxn>
                <a:cxn ang="0">
                  <a:pos x="5" y="28"/>
                </a:cxn>
                <a:cxn ang="0">
                  <a:pos x="5" y="28"/>
                </a:cxn>
                <a:cxn ang="0">
                  <a:pos x="11" y="22"/>
                </a:cxn>
                <a:cxn ang="0">
                  <a:pos x="11" y="17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6" y="11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0"/>
                </a:cxn>
                <a:cxn ang="0">
                  <a:pos x="22" y="0"/>
                </a:cxn>
              </a:cxnLst>
              <a:rect l="0" t="0" r="r" b="b"/>
              <a:pathLst>
                <a:path w="22" h="45">
                  <a:moveTo>
                    <a:pt x="22" y="0"/>
                  </a:moveTo>
                  <a:lnTo>
                    <a:pt x="16" y="6"/>
                  </a:lnTo>
                  <a:lnTo>
                    <a:pt x="16" y="11"/>
                  </a:lnTo>
                  <a:lnTo>
                    <a:pt x="16" y="17"/>
                  </a:lnTo>
                  <a:lnTo>
                    <a:pt x="11" y="22"/>
                  </a:lnTo>
                  <a:lnTo>
                    <a:pt x="11" y="33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5" y="3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1" y="22"/>
                  </a:lnTo>
                  <a:lnTo>
                    <a:pt x="11" y="17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6" y="11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3" name="Freeform 21"/>
            <p:cNvSpPr>
              <a:spLocks/>
            </p:cNvSpPr>
            <p:nvPr/>
          </p:nvSpPr>
          <p:spPr bwMode="auto">
            <a:xfrm>
              <a:off x="1521" y="2627"/>
              <a:ext cx="6" cy="22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6" y="11"/>
                </a:cxn>
                <a:cxn ang="0">
                  <a:pos x="6" y="17"/>
                </a:cxn>
                <a:cxn ang="0">
                  <a:pos x="6" y="17"/>
                </a:cxn>
                <a:cxn ang="0">
                  <a:pos x="6" y="22"/>
                </a:cxn>
                <a:cxn ang="0">
                  <a:pos x="6" y="22"/>
                </a:cxn>
              </a:cxnLst>
              <a:rect l="0" t="0" r="r" b="b"/>
              <a:pathLst>
                <a:path w="6" h="22">
                  <a:moveTo>
                    <a:pt x="6" y="22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22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4" name="Freeform 22"/>
            <p:cNvSpPr>
              <a:spLocks/>
            </p:cNvSpPr>
            <p:nvPr/>
          </p:nvSpPr>
          <p:spPr bwMode="auto">
            <a:xfrm>
              <a:off x="1582" y="2633"/>
              <a:ext cx="6" cy="2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5"/>
                </a:cxn>
                <a:cxn ang="0">
                  <a:pos x="6" y="11"/>
                </a:cxn>
                <a:cxn ang="0">
                  <a:pos x="6" y="16"/>
                </a:cxn>
                <a:cxn ang="0">
                  <a:pos x="6" y="22"/>
                </a:cxn>
                <a:cxn ang="0">
                  <a:pos x="6" y="22"/>
                </a:cxn>
                <a:cxn ang="0">
                  <a:pos x="6" y="22"/>
                </a:cxn>
                <a:cxn ang="0">
                  <a:pos x="0" y="22"/>
                </a:cxn>
                <a:cxn ang="0">
                  <a:pos x="0" y="16"/>
                </a:cxn>
                <a:cxn ang="0">
                  <a:pos x="6" y="11"/>
                </a:cxn>
                <a:cxn ang="0">
                  <a:pos x="6" y="5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2">
                  <a:moveTo>
                    <a:pt x="6" y="0"/>
                  </a:moveTo>
                  <a:lnTo>
                    <a:pt x="6" y="5"/>
                  </a:lnTo>
                  <a:lnTo>
                    <a:pt x="6" y="11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6" y="11"/>
                  </a:lnTo>
                  <a:lnTo>
                    <a:pt x="6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5" name="Freeform 23"/>
            <p:cNvSpPr>
              <a:spLocks/>
            </p:cNvSpPr>
            <p:nvPr/>
          </p:nvSpPr>
          <p:spPr bwMode="auto">
            <a:xfrm>
              <a:off x="1660" y="2644"/>
              <a:ext cx="39" cy="50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9" y="5"/>
                </a:cxn>
                <a:cxn ang="0">
                  <a:pos x="39" y="5"/>
                </a:cxn>
                <a:cxn ang="0">
                  <a:pos x="33" y="11"/>
                </a:cxn>
                <a:cxn ang="0">
                  <a:pos x="33" y="11"/>
                </a:cxn>
                <a:cxn ang="0">
                  <a:pos x="27" y="17"/>
                </a:cxn>
                <a:cxn ang="0">
                  <a:pos x="27" y="22"/>
                </a:cxn>
                <a:cxn ang="0">
                  <a:pos x="22" y="28"/>
                </a:cxn>
                <a:cxn ang="0">
                  <a:pos x="16" y="33"/>
                </a:cxn>
                <a:cxn ang="0">
                  <a:pos x="11" y="39"/>
                </a:cxn>
                <a:cxn ang="0">
                  <a:pos x="11" y="39"/>
                </a:cxn>
                <a:cxn ang="0">
                  <a:pos x="5" y="44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5" y="39"/>
                </a:cxn>
                <a:cxn ang="0">
                  <a:pos x="11" y="33"/>
                </a:cxn>
                <a:cxn ang="0">
                  <a:pos x="11" y="28"/>
                </a:cxn>
                <a:cxn ang="0">
                  <a:pos x="16" y="22"/>
                </a:cxn>
                <a:cxn ang="0">
                  <a:pos x="22" y="17"/>
                </a:cxn>
                <a:cxn ang="0">
                  <a:pos x="27" y="11"/>
                </a:cxn>
                <a:cxn ang="0">
                  <a:pos x="33" y="5"/>
                </a:cxn>
                <a:cxn ang="0">
                  <a:pos x="39" y="0"/>
                </a:cxn>
              </a:cxnLst>
              <a:rect l="0" t="0" r="r" b="b"/>
              <a:pathLst>
                <a:path w="39" h="50">
                  <a:moveTo>
                    <a:pt x="39" y="0"/>
                  </a:moveTo>
                  <a:lnTo>
                    <a:pt x="39" y="5"/>
                  </a:lnTo>
                  <a:lnTo>
                    <a:pt x="39" y="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7" y="17"/>
                  </a:lnTo>
                  <a:lnTo>
                    <a:pt x="27" y="22"/>
                  </a:lnTo>
                  <a:lnTo>
                    <a:pt x="22" y="28"/>
                  </a:lnTo>
                  <a:lnTo>
                    <a:pt x="16" y="3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5" y="44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5" y="39"/>
                  </a:lnTo>
                  <a:lnTo>
                    <a:pt x="11" y="33"/>
                  </a:lnTo>
                  <a:lnTo>
                    <a:pt x="11" y="28"/>
                  </a:lnTo>
                  <a:lnTo>
                    <a:pt x="16" y="22"/>
                  </a:lnTo>
                  <a:lnTo>
                    <a:pt x="22" y="17"/>
                  </a:lnTo>
                  <a:lnTo>
                    <a:pt x="27" y="11"/>
                  </a:lnTo>
                  <a:lnTo>
                    <a:pt x="33" y="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Freeform 24"/>
            <p:cNvSpPr>
              <a:spLocks/>
            </p:cNvSpPr>
            <p:nvPr/>
          </p:nvSpPr>
          <p:spPr bwMode="auto">
            <a:xfrm>
              <a:off x="1637" y="2655"/>
              <a:ext cx="12" cy="2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17"/>
                </a:cxn>
                <a:cxn ang="0">
                  <a:pos x="6" y="17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2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Freeform 25"/>
            <p:cNvSpPr>
              <a:spLocks/>
            </p:cNvSpPr>
            <p:nvPr/>
          </p:nvSpPr>
          <p:spPr bwMode="auto">
            <a:xfrm>
              <a:off x="1393" y="2655"/>
              <a:ext cx="50" cy="50"/>
            </a:xfrm>
            <a:custGeom>
              <a:avLst/>
              <a:gdLst/>
              <a:ahLst/>
              <a:cxnLst>
                <a:cxn ang="0">
                  <a:pos x="34" y="28"/>
                </a:cxn>
                <a:cxn ang="0">
                  <a:pos x="34" y="28"/>
                </a:cxn>
                <a:cxn ang="0">
                  <a:pos x="39" y="33"/>
                </a:cxn>
                <a:cxn ang="0">
                  <a:pos x="39" y="33"/>
                </a:cxn>
                <a:cxn ang="0">
                  <a:pos x="45" y="39"/>
                </a:cxn>
                <a:cxn ang="0">
                  <a:pos x="45" y="39"/>
                </a:cxn>
                <a:cxn ang="0">
                  <a:pos x="45" y="44"/>
                </a:cxn>
                <a:cxn ang="0">
                  <a:pos x="50" y="44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45" y="44"/>
                </a:cxn>
                <a:cxn ang="0">
                  <a:pos x="39" y="44"/>
                </a:cxn>
                <a:cxn ang="0">
                  <a:pos x="39" y="39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28" y="33"/>
                </a:cxn>
                <a:cxn ang="0">
                  <a:pos x="23" y="28"/>
                </a:cxn>
                <a:cxn ang="0">
                  <a:pos x="23" y="28"/>
                </a:cxn>
                <a:cxn ang="0">
                  <a:pos x="17" y="22"/>
                </a:cxn>
                <a:cxn ang="0">
                  <a:pos x="17" y="22"/>
                </a:cxn>
                <a:cxn ang="0">
                  <a:pos x="11" y="17"/>
                </a:cxn>
                <a:cxn ang="0">
                  <a:pos x="11" y="17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11" y="11"/>
                </a:cxn>
                <a:cxn ang="0">
                  <a:pos x="17" y="11"/>
                </a:cxn>
                <a:cxn ang="0">
                  <a:pos x="23" y="17"/>
                </a:cxn>
                <a:cxn ang="0">
                  <a:pos x="23" y="22"/>
                </a:cxn>
                <a:cxn ang="0">
                  <a:pos x="28" y="22"/>
                </a:cxn>
                <a:cxn ang="0">
                  <a:pos x="34" y="28"/>
                </a:cxn>
              </a:cxnLst>
              <a:rect l="0" t="0" r="r" b="b"/>
              <a:pathLst>
                <a:path w="50" h="50">
                  <a:moveTo>
                    <a:pt x="34" y="28"/>
                  </a:moveTo>
                  <a:lnTo>
                    <a:pt x="34" y="28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45" y="39"/>
                  </a:lnTo>
                  <a:lnTo>
                    <a:pt x="45" y="39"/>
                  </a:lnTo>
                  <a:lnTo>
                    <a:pt x="45" y="44"/>
                  </a:lnTo>
                  <a:lnTo>
                    <a:pt x="50" y="44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5" y="44"/>
                  </a:lnTo>
                  <a:lnTo>
                    <a:pt x="39" y="44"/>
                  </a:lnTo>
                  <a:lnTo>
                    <a:pt x="39" y="39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28" y="33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1" y="11"/>
                  </a:lnTo>
                  <a:lnTo>
                    <a:pt x="17" y="11"/>
                  </a:lnTo>
                  <a:lnTo>
                    <a:pt x="23" y="17"/>
                  </a:lnTo>
                  <a:lnTo>
                    <a:pt x="23" y="22"/>
                  </a:lnTo>
                  <a:lnTo>
                    <a:pt x="28" y="22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Freeform 26"/>
            <p:cNvSpPr>
              <a:spLocks/>
            </p:cNvSpPr>
            <p:nvPr/>
          </p:nvSpPr>
          <p:spPr bwMode="auto">
            <a:xfrm>
              <a:off x="1443" y="2661"/>
              <a:ext cx="22" cy="22"/>
            </a:xfrm>
            <a:custGeom>
              <a:avLst/>
              <a:gdLst/>
              <a:ahLst/>
              <a:cxnLst>
                <a:cxn ang="0">
                  <a:pos x="22" y="16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2" y="22"/>
                </a:cxn>
                <a:cxn ang="0">
                  <a:pos x="17" y="22"/>
                </a:cxn>
                <a:cxn ang="0">
                  <a:pos x="17" y="22"/>
                </a:cxn>
                <a:cxn ang="0">
                  <a:pos x="17" y="16"/>
                </a:cxn>
                <a:cxn ang="0">
                  <a:pos x="11" y="16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22" y="16"/>
                </a:cxn>
              </a:cxnLst>
              <a:rect l="0" t="0" r="r" b="b"/>
              <a:pathLst>
                <a:path w="22" h="22">
                  <a:moveTo>
                    <a:pt x="22" y="16"/>
                  </a:moveTo>
                  <a:lnTo>
                    <a:pt x="22" y="16"/>
                  </a:lnTo>
                  <a:lnTo>
                    <a:pt x="22" y="16"/>
                  </a:lnTo>
                  <a:lnTo>
                    <a:pt x="22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16"/>
                  </a:lnTo>
                  <a:lnTo>
                    <a:pt x="11" y="16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2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9" name="Freeform 27"/>
            <p:cNvSpPr>
              <a:spLocks/>
            </p:cNvSpPr>
            <p:nvPr/>
          </p:nvSpPr>
          <p:spPr bwMode="auto">
            <a:xfrm>
              <a:off x="1432" y="2677"/>
              <a:ext cx="255" cy="443"/>
            </a:xfrm>
            <a:custGeom>
              <a:avLst/>
              <a:gdLst/>
              <a:ahLst/>
              <a:cxnLst>
                <a:cxn ang="0">
                  <a:pos x="250" y="166"/>
                </a:cxn>
                <a:cxn ang="0">
                  <a:pos x="228" y="211"/>
                </a:cxn>
                <a:cxn ang="0">
                  <a:pos x="205" y="233"/>
                </a:cxn>
                <a:cxn ang="0">
                  <a:pos x="183" y="255"/>
                </a:cxn>
                <a:cxn ang="0">
                  <a:pos x="183" y="294"/>
                </a:cxn>
                <a:cxn ang="0">
                  <a:pos x="183" y="327"/>
                </a:cxn>
                <a:cxn ang="0">
                  <a:pos x="178" y="360"/>
                </a:cxn>
                <a:cxn ang="0">
                  <a:pos x="178" y="382"/>
                </a:cxn>
                <a:cxn ang="0">
                  <a:pos x="167" y="410"/>
                </a:cxn>
                <a:cxn ang="0">
                  <a:pos x="139" y="443"/>
                </a:cxn>
                <a:cxn ang="0">
                  <a:pos x="117" y="443"/>
                </a:cxn>
                <a:cxn ang="0">
                  <a:pos x="100" y="437"/>
                </a:cxn>
                <a:cxn ang="0">
                  <a:pos x="78" y="415"/>
                </a:cxn>
                <a:cxn ang="0">
                  <a:pos x="72" y="393"/>
                </a:cxn>
                <a:cxn ang="0">
                  <a:pos x="72" y="371"/>
                </a:cxn>
                <a:cxn ang="0">
                  <a:pos x="72" y="354"/>
                </a:cxn>
                <a:cxn ang="0">
                  <a:pos x="95" y="354"/>
                </a:cxn>
                <a:cxn ang="0">
                  <a:pos x="122" y="349"/>
                </a:cxn>
                <a:cxn ang="0">
                  <a:pos x="150" y="338"/>
                </a:cxn>
                <a:cxn ang="0">
                  <a:pos x="172" y="327"/>
                </a:cxn>
                <a:cxn ang="0">
                  <a:pos x="172" y="316"/>
                </a:cxn>
                <a:cxn ang="0">
                  <a:pos x="144" y="316"/>
                </a:cxn>
                <a:cxn ang="0">
                  <a:pos x="111" y="316"/>
                </a:cxn>
                <a:cxn ang="0">
                  <a:pos x="128" y="310"/>
                </a:cxn>
                <a:cxn ang="0">
                  <a:pos x="117" y="305"/>
                </a:cxn>
                <a:cxn ang="0">
                  <a:pos x="128" y="305"/>
                </a:cxn>
                <a:cxn ang="0">
                  <a:pos x="156" y="299"/>
                </a:cxn>
                <a:cxn ang="0">
                  <a:pos x="172" y="294"/>
                </a:cxn>
                <a:cxn ang="0">
                  <a:pos x="150" y="299"/>
                </a:cxn>
                <a:cxn ang="0">
                  <a:pos x="117" y="299"/>
                </a:cxn>
                <a:cxn ang="0">
                  <a:pos x="83" y="294"/>
                </a:cxn>
                <a:cxn ang="0">
                  <a:pos x="83" y="294"/>
                </a:cxn>
                <a:cxn ang="0">
                  <a:pos x="95" y="299"/>
                </a:cxn>
                <a:cxn ang="0">
                  <a:pos x="83" y="305"/>
                </a:cxn>
                <a:cxn ang="0">
                  <a:pos x="89" y="310"/>
                </a:cxn>
                <a:cxn ang="0">
                  <a:pos x="83" y="310"/>
                </a:cxn>
                <a:cxn ang="0">
                  <a:pos x="89" y="316"/>
                </a:cxn>
                <a:cxn ang="0">
                  <a:pos x="89" y="316"/>
                </a:cxn>
                <a:cxn ang="0">
                  <a:pos x="83" y="321"/>
                </a:cxn>
                <a:cxn ang="0">
                  <a:pos x="78" y="327"/>
                </a:cxn>
                <a:cxn ang="0">
                  <a:pos x="78" y="332"/>
                </a:cxn>
                <a:cxn ang="0">
                  <a:pos x="106" y="332"/>
                </a:cxn>
                <a:cxn ang="0">
                  <a:pos x="139" y="327"/>
                </a:cxn>
                <a:cxn ang="0">
                  <a:pos x="167" y="321"/>
                </a:cxn>
                <a:cxn ang="0">
                  <a:pos x="150" y="338"/>
                </a:cxn>
                <a:cxn ang="0">
                  <a:pos x="139" y="332"/>
                </a:cxn>
                <a:cxn ang="0">
                  <a:pos x="111" y="338"/>
                </a:cxn>
                <a:cxn ang="0">
                  <a:pos x="89" y="343"/>
                </a:cxn>
                <a:cxn ang="0">
                  <a:pos x="78" y="343"/>
                </a:cxn>
                <a:cxn ang="0">
                  <a:pos x="89" y="343"/>
                </a:cxn>
                <a:cxn ang="0">
                  <a:pos x="78" y="349"/>
                </a:cxn>
                <a:cxn ang="0">
                  <a:pos x="72" y="343"/>
                </a:cxn>
                <a:cxn ang="0">
                  <a:pos x="72" y="327"/>
                </a:cxn>
                <a:cxn ang="0">
                  <a:pos x="72" y="294"/>
                </a:cxn>
                <a:cxn ang="0">
                  <a:pos x="78" y="282"/>
                </a:cxn>
                <a:cxn ang="0">
                  <a:pos x="56" y="238"/>
                </a:cxn>
                <a:cxn ang="0">
                  <a:pos x="22" y="205"/>
                </a:cxn>
                <a:cxn ang="0">
                  <a:pos x="0" y="111"/>
                </a:cxn>
                <a:cxn ang="0">
                  <a:pos x="50" y="22"/>
                </a:cxn>
                <a:cxn ang="0">
                  <a:pos x="106" y="0"/>
                </a:cxn>
                <a:cxn ang="0">
                  <a:pos x="172" y="6"/>
                </a:cxn>
                <a:cxn ang="0">
                  <a:pos x="211" y="33"/>
                </a:cxn>
                <a:cxn ang="0">
                  <a:pos x="244" y="72"/>
                </a:cxn>
              </a:cxnLst>
              <a:rect l="0" t="0" r="r" b="b"/>
              <a:pathLst>
                <a:path w="255" h="443">
                  <a:moveTo>
                    <a:pt x="244" y="78"/>
                  </a:moveTo>
                  <a:lnTo>
                    <a:pt x="250" y="89"/>
                  </a:lnTo>
                  <a:lnTo>
                    <a:pt x="255" y="105"/>
                  </a:lnTo>
                  <a:lnTo>
                    <a:pt x="255" y="122"/>
                  </a:lnTo>
                  <a:lnTo>
                    <a:pt x="255" y="139"/>
                  </a:lnTo>
                  <a:lnTo>
                    <a:pt x="255" y="155"/>
                  </a:lnTo>
                  <a:lnTo>
                    <a:pt x="250" y="166"/>
                  </a:lnTo>
                  <a:lnTo>
                    <a:pt x="244" y="183"/>
                  </a:lnTo>
                  <a:lnTo>
                    <a:pt x="239" y="194"/>
                  </a:lnTo>
                  <a:lnTo>
                    <a:pt x="239" y="199"/>
                  </a:lnTo>
                  <a:lnTo>
                    <a:pt x="233" y="199"/>
                  </a:lnTo>
                  <a:lnTo>
                    <a:pt x="233" y="205"/>
                  </a:lnTo>
                  <a:lnTo>
                    <a:pt x="228" y="205"/>
                  </a:lnTo>
                  <a:lnTo>
                    <a:pt x="228" y="211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2" y="222"/>
                  </a:lnTo>
                  <a:lnTo>
                    <a:pt x="217" y="222"/>
                  </a:lnTo>
                  <a:lnTo>
                    <a:pt x="217" y="227"/>
                  </a:lnTo>
                  <a:lnTo>
                    <a:pt x="211" y="227"/>
                  </a:lnTo>
                  <a:lnTo>
                    <a:pt x="205" y="233"/>
                  </a:lnTo>
                  <a:lnTo>
                    <a:pt x="205" y="233"/>
                  </a:lnTo>
                  <a:lnTo>
                    <a:pt x="200" y="233"/>
                  </a:lnTo>
                  <a:lnTo>
                    <a:pt x="200" y="238"/>
                  </a:lnTo>
                  <a:lnTo>
                    <a:pt x="194" y="238"/>
                  </a:lnTo>
                  <a:lnTo>
                    <a:pt x="189" y="244"/>
                  </a:lnTo>
                  <a:lnTo>
                    <a:pt x="189" y="249"/>
                  </a:lnTo>
                  <a:lnTo>
                    <a:pt x="183" y="255"/>
                  </a:lnTo>
                  <a:lnTo>
                    <a:pt x="183" y="260"/>
                  </a:lnTo>
                  <a:lnTo>
                    <a:pt x="183" y="266"/>
                  </a:lnTo>
                  <a:lnTo>
                    <a:pt x="178" y="271"/>
                  </a:lnTo>
                  <a:lnTo>
                    <a:pt x="178" y="277"/>
                  </a:lnTo>
                  <a:lnTo>
                    <a:pt x="178" y="288"/>
                  </a:lnTo>
                  <a:lnTo>
                    <a:pt x="183" y="288"/>
                  </a:lnTo>
                  <a:lnTo>
                    <a:pt x="183" y="294"/>
                  </a:lnTo>
                  <a:lnTo>
                    <a:pt x="183" y="299"/>
                  </a:lnTo>
                  <a:lnTo>
                    <a:pt x="183" y="305"/>
                  </a:lnTo>
                  <a:lnTo>
                    <a:pt x="178" y="310"/>
                  </a:lnTo>
                  <a:lnTo>
                    <a:pt x="178" y="316"/>
                  </a:lnTo>
                  <a:lnTo>
                    <a:pt x="183" y="321"/>
                  </a:lnTo>
                  <a:lnTo>
                    <a:pt x="183" y="321"/>
                  </a:lnTo>
                  <a:lnTo>
                    <a:pt x="183" y="327"/>
                  </a:lnTo>
                  <a:lnTo>
                    <a:pt x="183" y="332"/>
                  </a:lnTo>
                  <a:lnTo>
                    <a:pt x="183" y="332"/>
                  </a:lnTo>
                  <a:lnTo>
                    <a:pt x="178" y="338"/>
                  </a:lnTo>
                  <a:lnTo>
                    <a:pt x="183" y="343"/>
                  </a:lnTo>
                  <a:lnTo>
                    <a:pt x="183" y="349"/>
                  </a:lnTo>
                  <a:lnTo>
                    <a:pt x="183" y="354"/>
                  </a:lnTo>
                  <a:lnTo>
                    <a:pt x="178" y="360"/>
                  </a:lnTo>
                  <a:lnTo>
                    <a:pt x="178" y="365"/>
                  </a:lnTo>
                  <a:lnTo>
                    <a:pt x="178" y="365"/>
                  </a:lnTo>
                  <a:lnTo>
                    <a:pt x="178" y="371"/>
                  </a:lnTo>
                  <a:lnTo>
                    <a:pt x="178" y="377"/>
                  </a:lnTo>
                  <a:lnTo>
                    <a:pt x="178" y="377"/>
                  </a:lnTo>
                  <a:lnTo>
                    <a:pt x="178" y="382"/>
                  </a:lnTo>
                  <a:lnTo>
                    <a:pt x="178" y="382"/>
                  </a:lnTo>
                  <a:lnTo>
                    <a:pt x="172" y="388"/>
                  </a:lnTo>
                  <a:lnTo>
                    <a:pt x="172" y="388"/>
                  </a:lnTo>
                  <a:lnTo>
                    <a:pt x="178" y="393"/>
                  </a:lnTo>
                  <a:lnTo>
                    <a:pt x="178" y="399"/>
                  </a:lnTo>
                  <a:lnTo>
                    <a:pt x="172" y="404"/>
                  </a:lnTo>
                  <a:lnTo>
                    <a:pt x="172" y="404"/>
                  </a:lnTo>
                  <a:lnTo>
                    <a:pt x="167" y="410"/>
                  </a:lnTo>
                  <a:lnTo>
                    <a:pt x="161" y="415"/>
                  </a:lnTo>
                  <a:lnTo>
                    <a:pt x="161" y="421"/>
                  </a:lnTo>
                  <a:lnTo>
                    <a:pt x="156" y="426"/>
                  </a:lnTo>
                  <a:lnTo>
                    <a:pt x="150" y="432"/>
                  </a:lnTo>
                  <a:lnTo>
                    <a:pt x="144" y="437"/>
                  </a:lnTo>
                  <a:lnTo>
                    <a:pt x="139" y="443"/>
                  </a:lnTo>
                  <a:lnTo>
                    <a:pt x="139" y="443"/>
                  </a:lnTo>
                  <a:lnTo>
                    <a:pt x="139" y="443"/>
                  </a:lnTo>
                  <a:lnTo>
                    <a:pt x="133" y="443"/>
                  </a:lnTo>
                  <a:lnTo>
                    <a:pt x="133" y="443"/>
                  </a:lnTo>
                  <a:lnTo>
                    <a:pt x="128" y="443"/>
                  </a:lnTo>
                  <a:lnTo>
                    <a:pt x="128" y="443"/>
                  </a:lnTo>
                  <a:lnTo>
                    <a:pt x="122" y="443"/>
                  </a:lnTo>
                  <a:lnTo>
                    <a:pt x="117" y="443"/>
                  </a:lnTo>
                  <a:lnTo>
                    <a:pt x="117" y="443"/>
                  </a:lnTo>
                  <a:lnTo>
                    <a:pt x="111" y="443"/>
                  </a:lnTo>
                  <a:lnTo>
                    <a:pt x="111" y="443"/>
                  </a:lnTo>
                  <a:lnTo>
                    <a:pt x="106" y="443"/>
                  </a:lnTo>
                  <a:lnTo>
                    <a:pt x="106" y="443"/>
                  </a:lnTo>
                  <a:lnTo>
                    <a:pt x="100" y="437"/>
                  </a:lnTo>
                  <a:lnTo>
                    <a:pt x="100" y="437"/>
                  </a:lnTo>
                  <a:lnTo>
                    <a:pt x="100" y="437"/>
                  </a:lnTo>
                  <a:lnTo>
                    <a:pt x="95" y="432"/>
                  </a:lnTo>
                  <a:lnTo>
                    <a:pt x="95" y="432"/>
                  </a:lnTo>
                  <a:lnTo>
                    <a:pt x="89" y="426"/>
                  </a:lnTo>
                  <a:lnTo>
                    <a:pt x="83" y="421"/>
                  </a:lnTo>
                  <a:lnTo>
                    <a:pt x="83" y="421"/>
                  </a:lnTo>
                  <a:lnTo>
                    <a:pt x="78" y="415"/>
                  </a:lnTo>
                  <a:lnTo>
                    <a:pt x="78" y="410"/>
                  </a:lnTo>
                  <a:lnTo>
                    <a:pt x="78" y="410"/>
                  </a:lnTo>
                  <a:lnTo>
                    <a:pt x="72" y="404"/>
                  </a:lnTo>
                  <a:lnTo>
                    <a:pt x="72" y="399"/>
                  </a:lnTo>
                  <a:lnTo>
                    <a:pt x="72" y="399"/>
                  </a:lnTo>
                  <a:lnTo>
                    <a:pt x="72" y="393"/>
                  </a:lnTo>
                  <a:lnTo>
                    <a:pt x="72" y="393"/>
                  </a:lnTo>
                  <a:lnTo>
                    <a:pt x="72" y="388"/>
                  </a:lnTo>
                  <a:lnTo>
                    <a:pt x="72" y="388"/>
                  </a:lnTo>
                  <a:lnTo>
                    <a:pt x="72" y="382"/>
                  </a:lnTo>
                  <a:lnTo>
                    <a:pt x="72" y="382"/>
                  </a:lnTo>
                  <a:lnTo>
                    <a:pt x="72" y="377"/>
                  </a:lnTo>
                  <a:lnTo>
                    <a:pt x="72" y="377"/>
                  </a:lnTo>
                  <a:lnTo>
                    <a:pt x="72" y="371"/>
                  </a:lnTo>
                  <a:lnTo>
                    <a:pt x="72" y="371"/>
                  </a:lnTo>
                  <a:lnTo>
                    <a:pt x="72" y="365"/>
                  </a:lnTo>
                  <a:lnTo>
                    <a:pt x="78" y="365"/>
                  </a:lnTo>
                  <a:lnTo>
                    <a:pt x="72" y="360"/>
                  </a:lnTo>
                  <a:lnTo>
                    <a:pt x="72" y="360"/>
                  </a:lnTo>
                  <a:lnTo>
                    <a:pt x="72" y="360"/>
                  </a:lnTo>
                  <a:lnTo>
                    <a:pt x="72" y="354"/>
                  </a:lnTo>
                  <a:lnTo>
                    <a:pt x="72" y="354"/>
                  </a:lnTo>
                  <a:lnTo>
                    <a:pt x="72" y="354"/>
                  </a:lnTo>
                  <a:lnTo>
                    <a:pt x="78" y="354"/>
                  </a:lnTo>
                  <a:lnTo>
                    <a:pt x="83" y="354"/>
                  </a:lnTo>
                  <a:lnTo>
                    <a:pt x="89" y="354"/>
                  </a:lnTo>
                  <a:lnTo>
                    <a:pt x="89" y="354"/>
                  </a:lnTo>
                  <a:lnTo>
                    <a:pt x="95" y="354"/>
                  </a:lnTo>
                  <a:lnTo>
                    <a:pt x="100" y="354"/>
                  </a:lnTo>
                  <a:lnTo>
                    <a:pt x="100" y="354"/>
                  </a:lnTo>
                  <a:lnTo>
                    <a:pt x="106" y="354"/>
                  </a:lnTo>
                  <a:lnTo>
                    <a:pt x="111" y="349"/>
                  </a:lnTo>
                  <a:lnTo>
                    <a:pt x="111" y="349"/>
                  </a:lnTo>
                  <a:lnTo>
                    <a:pt x="117" y="349"/>
                  </a:lnTo>
                  <a:lnTo>
                    <a:pt x="122" y="349"/>
                  </a:lnTo>
                  <a:lnTo>
                    <a:pt x="128" y="349"/>
                  </a:lnTo>
                  <a:lnTo>
                    <a:pt x="128" y="349"/>
                  </a:lnTo>
                  <a:lnTo>
                    <a:pt x="133" y="343"/>
                  </a:lnTo>
                  <a:lnTo>
                    <a:pt x="139" y="343"/>
                  </a:lnTo>
                  <a:lnTo>
                    <a:pt x="139" y="343"/>
                  </a:lnTo>
                  <a:lnTo>
                    <a:pt x="144" y="343"/>
                  </a:lnTo>
                  <a:lnTo>
                    <a:pt x="150" y="338"/>
                  </a:lnTo>
                  <a:lnTo>
                    <a:pt x="156" y="338"/>
                  </a:lnTo>
                  <a:lnTo>
                    <a:pt x="161" y="338"/>
                  </a:lnTo>
                  <a:lnTo>
                    <a:pt x="161" y="338"/>
                  </a:lnTo>
                  <a:lnTo>
                    <a:pt x="167" y="332"/>
                  </a:lnTo>
                  <a:lnTo>
                    <a:pt x="172" y="332"/>
                  </a:lnTo>
                  <a:lnTo>
                    <a:pt x="172" y="332"/>
                  </a:lnTo>
                  <a:lnTo>
                    <a:pt x="172" y="327"/>
                  </a:lnTo>
                  <a:lnTo>
                    <a:pt x="172" y="327"/>
                  </a:lnTo>
                  <a:lnTo>
                    <a:pt x="172" y="321"/>
                  </a:lnTo>
                  <a:lnTo>
                    <a:pt x="172" y="321"/>
                  </a:lnTo>
                  <a:lnTo>
                    <a:pt x="178" y="316"/>
                  </a:lnTo>
                  <a:lnTo>
                    <a:pt x="178" y="316"/>
                  </a:lnTo>
                  <a:lnTo>
                    <a:pt x="172" y="316"/>
                  </a:lnTo>
                  <a:lnTo>
                    <a:pt x="172" y="316"/>
                  </a:lnTo>
                  <a:lnTo>
                    <a:pt x="167" y="316"/>
                  </a:lnTo>
                  <a:lnTo>
                    <a:pt x="161" y="316"/>
                  </a:lnTo>
                  <a:lnTo>
                    <a:pt x="161" y="316"/>
                  </a:lnTo>
                  <a:lnTo>
                    <a:pt x="156" y="316"/>
                  </a:lnTo>
                  <a:lnTo>
                    <a:pt x="150" y="316"/>
                  </a:lnTo>
                  <a:lnTo>
                    <a:pt x="144" y="316"/>
                  </a:lnTo>
                  <a:lnTo>
                    <a:pt x="144" y="316"/>
                  </a:lnTo>
                  <a:lnTo>
                    <a:pt x="139" y="316"/>
                  </a:lnTo>
                  <a:lnTo>
                    <a:pt x="133" y="316"/>
                  </a:lnTo>
                  <a:lnTo>
                    <a:pt x="128" y="316"/>
                  </a:lnTo>
                  <a:lnTo>
                    <a:pt x="122" y="316"/>
                  </a:lnTo>
                  <a:lnTo>
                    <a:pt x="122" y="316"/>
                  </a:lnTo>
                  <a:lnTo>
                    <a:pt x="117" y="316"/>
                  </a:lnTo>
                  <a:lnTo>
                    <a:pt x="111" y="316"/>
                  </a:lnTo>
                  <a:lnTo>
                    <a:pt x="111" y="316"/>
                  </a:lnTo>
                  <a:lnTo>
                    <a:pt x="111" y="316"/>
                  </a:lnTo>
                  <a:lnTo>
                    <a:pt x="117" y="316"/>
                  </a:lnTo>
                  <a:lnTo>
                    <a:pt x="117" y="310"/>
                  </a:lnTo>
                  <a:lnTo>
                    <a:pt x="122" y="310"/>
                  </a:lnTo>
                  <a:lnTo>
                    <a:pt x="122" y="310"/>
                  </a:lnTo>
                  <a:lnTo>
                    <a:pt x="128" y="310"/>
                  </a:lnTo>
                  <a:lnTo>
                    <a:pt x="133" y="310"/>
                  </a:lnTo>
                  <a:lnTo>
                    <a:pt x="133" y="310"/>
                  </a:lnTo>
                  <a:lnTo>
                    <a:pt x="133" y="310"/>
                  </a:lnTo>
                  <a:lnTo>
                    <a:pt x="128" y="310"/>
                  </a:lnTo>
                  <a:lnTo>
                    <a:pt x="122" y="310"/>
                  </a:lnTo>
                  <a:lnTo>
                    <a:pt x="122" y="305"/>
                  </a:lnTo>
                  <a:lnTo>
                    <a:pt x="117" y="305"/>
                  </a:lnTo>
                  <a:lnTo>
                    <a:pt x="117" y="305"/>
                  </a:lnTo>
                  <a:lnTo>
                    <a:pt x="111" y="305"/>
                  </a:lnTo>
                  <a:lnTo>
                    <a:pt x="111" y="305"/>
                  </a:lnTo>
                  <a:lnTo>
                    <a:pt x="111" y="305"/>
                  </a:lnTo>
                  <a:lnTo>
                    <a:pt x="117" y="305"/>
                  </a:lnTo>
                  <a:lnTo>
                    <a:pt x="122" y="305"/>
                  </a:lnTo>
                  <a:lnTo>
                    <a:pt x="128" y="305"/>
                  </a:lnTo>
                  <a:lnTo>
                    <a:pt x="128" y="305"/>
                  </a:lnTo>
                  <a:lnTo>
                    <a:pt x="133" y="305"/>
                  </a:lnTo>
                  <a:lnTo>
                    <a:pt x="139" y="299"/>
                  </a:lnTo>
                  <a:lnTo>
                    <a:pt x="144" y="299"/>
                  </a:lnTo>
                  <a:lnTo>
                    <a:pt x="150" y="299"/>
                  </a:lnTo>
                  <a:lnTo>
                    <a:pt x="150" y="299"/>
                  </a:lnTo>
                  <a:lnTo>
                    <a:pt x="156" y="299"/>
                  </a:lnTo>
                  <a:lnTo>
                    <a:pt x="161" y="299"/>
                  </a:lnTo>
                  <a:lnTo>
                    <a:pt x="161" y="299"/>
                  </a:lnTo>
                  <a:lnTo>
                    <a:pt x="167" y="299"/>
                  </a:lnTo>
                  <a:lnTo>
                    <a:pt x="172" y="294"/>
                  </a:lnTo>
                  <a:lnTo>
                    <a:pt x="178" y="294"/>
                  </a:lnTo>
                  <a:lnTo>
                    <a:pt x="172" y="294"/>
                  </a:lnTo>
                  <a:lnTo>
                    <a:pt x="172" y="294"/>
                  </a:lnTo>
                  <a:lnTo>
                    <a:pt x="167" y="294"/>
                  </a:lnTo>
                  <a:lnTo>
                    <a:pt x="167" y="294"/>
                  </a:lnTo>
                  <a:lnTo>
                    <a:pt x="161" y="294"/>
                  </a:lnTo>
                  <a:lnTo>
                    <a:pt x="161" y="299"/>
                  </a:lnTo>
                  <a:lnTo>
                    <a:pt x="156" y="299"/>
                  </a:lnTo>
                  <a:lnTo>
                    <a:pt x="156" y="299"/>
                  </a:lnTo>
                  <a:lnTo>
                    <a:pt x="150" y="299"/>
                  </a:lnTo>
                  <a:lnTo>
                    <a:pt x="144" y="299"/>
                  </a:lnTo>
                  <a:lnTo>
                    <a:pt x="139" y="299"/>
                  </a:lnTo>
                  <a:lnTo>
                    <a:pt x="133" y="299"/>
                  </a:lnTo>
                  <a:lnTo>
                    <a:pt x="128" y="299"/>
                  </a:lnTo>
                  <a:lnTo>
                    <a:pt x="122" y="299"/>
                  </a:lnTo>
                  <a:lnTo>
                    <a:pt x="122" y="299"/>
                  </a:lnTo>
                  <a:lnTo>
                    <a:pt x="117" y="299"/>
                  </a:lnTo>
                  <a:lnTo>
                    <a:pt x="111" y="299"/>
                  </a:lnTo>
                  <a:lnTo>
                    <a:pt x="106" y="294"/>
                  </a:lnTo>
                  <a:lnTo>
                    <a:pt x="100" y="294"/>
                  </a:lnTo>
                  <a:lnTo>
                    <a:pt x="95" y="294"/>
                  </a:lnTo>
                  <a:lnTo>
                    <a:pt x="95" y="294"/>
                  </a:lnTo>
                  <a:lnTo>
                    <a:pt x="89" y="294"/>
                  </a:lnTo>
                  <a:lnTo>
                    <a:pt x="83" y="294"/>
                  </a:lnTo>
                  <a:lnTo>
                    <a:pt x="78" y="288"/>
                  </a:lnTo>
                  <a:lnTo>
                    <a:pt x="78" y="294"/>
                  </a:lnTo>
                  <a:lnTo>
                    <a:pt x="78" y="294"/>
                  </a:lnTo>
                  <a:lnTo>
                    <a:pt x="78" y="294"/>
                  </a:lnTo>
                  <a:lnTo>
                    <a:pt x="78" y="294"/>
                  </a:lnTo>
                  <a:lnTo>
                    <a:pt x="78" y="294"/>
                  </a:lnTo>
                  <a:lnTo>
                    <a:pt x="83" y="294"/>
                  </a:lnTo>
                  <a:lnTo>
                    <a:pt x="83" y="299"/>
                  </a:lnTo>
                  <a:lnTo>
                    <a:pt x="83" y="299"/>
                  </a:lnTo>
                  <a:lnTo>
                    <a:pt x="89" y="299"/>
                  </a:lnTo>
                  <a:lnTo>
                    <a:pt x="89" y="299"/>
                  </a:lnTo>
                  <a:lnTo>
                    <a:pt x="95" y="299"/>
                  </a:lnTo>
                  <a:lnTo>
                    <a:pt x="95" y="299"/>
                  </a:lnTo>
                  <a:lnTo>
                    <a:pt x="95" y="299"/>
                  </a:lnTo>
                  <a:lnTo>
                    <a:pt x="83" y="299"/>
                  </a:lnTo>
                  <a:lnTo>
                    <a:pt x="78" y="299"/>
                  </a:lnTo>
                  <a:lnTo>
                    <a:pt x="78" y="299"/>
                  </a:lnTo>
                  <a:lnTo>
                    <a:pt x="78" y="305"/>
                  </a:lnTo>
                  <a:lnTo>
                    <a:pt x="83" y="305"/>
                  </a:lnTo>
                  <a:lnTo>
                    <a:pt x="83" y="305"/>
                  </a:lnTo>
                  <a:lnTo>
                    <a:pt x="83" y="305"/>
                  </a:lnTo>
                  <a:lnTo>
                    <a:pt x="83" y="305"/>
                  </a:lnTo>
                  <a:lnTo>
                    <a:pt x="83" y="305"/>
                  </a:lnTo>
                  <a:lnTo>
                    <a:pt x="89" y="310"/>
                  </a:lnTo>
                  <a:lnTo>
                    <a:pt x="89" y="310"/>
                  </a:lnTo>
                  <a:lnTo>
                    <a:pt x="89" y="310"/>
                  </a:lnTo>
                  <a:lnTo>
                    <a:pt x="89" y="310"/>
                  </a:lnTo>
                  <a:lnTo>
                    <a:pt x="89" y="310"/>
                  </a:lnTo>
                  <a:lnTo>
                    <a:pt x="89" y="310"/>
                  </a:lnTo>
                  <a:lnTo>
                    <a:pt x="89" y="310"/>
                  </a:lnTo>
                  <a:lnTo>
                    <a:pt x="89" y="31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78" y="310"/>
                  </a:lnTo>
                  <a:lnTo>
                    <a:pt x="83" y="310"/>
                  </a:lnTo>
                  <a:lnTo>
                    <a:pt x="83" y="316"/>
                  </a:lnTo>
                  <a:lnTo>
                    <a:pt x="83" y="316"/>
                  </a:lnTo>
                  <a:lnTo>
                    <a:pt x="89" y="316"/>
                  </a:lnTo>
                  <a:lnTo>
                    <a:pt x="89" y="316"/>
                  </a:lnTo>
                  <a:lnTo>
                    <a:pt x="89" y="316"/>
                  </a:lnTo>
                  <a:lnTo>
                    <a:pt x="89" y="321"/>
                  </a:lnTo>
                  <a:lnTo>
                    <a:pt x="95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16"/>
                  </a:lnTo>
                  <a:lnTo>
                    <a:pt x="83" y="316"/>
                  </a:lnTo>
                  <a:lnTo>
                    <a:pt x="83" y="316"/>
                  </a:lnTo>
                  <a:lnTo>
                    <a:pt x="83" y="321"/>
                  </a:lnTo>
                  <a:lnTo>
                    <a:pt x="83" y="321"/>
                  </a:lnTo>
                  <a:lnTo>
                    <a:pt x="83" y="321"/>
                  </a:lnTo>
                  <a:lnTo>
                    <a:pt x="83" y="321"/>
                  </a:lnTo>
                  <a:lnTo>
                    <a:pt x="83" y="321"/>
                  </a:lnTo>
                  <a:lnTo>
                    <a:pt x="89" y="321"/>
                  </a:lnTo>
                  <a:lnTo>
                    <a:pt x="83" y="327"/>
                  </a:lnTo>
                  <a:lnTo>
                    <a:pt x="83" y="327"/>
                  </a:lnTo>
                  <a:lnTo>
                    <a:pt x="83" y="327"/>
                  </a:lnTo>
                  <a:lnTo>
                    <a:pt x="78" y="327"/>
                  </a:lnTo>
                  <a:lnTo>
                    <a:pt x="78" y="327"/>
                  </a:lnTo>
                  <a:lnTo>
                    <a:pt x="78" y="327"/>
                  </a:lnTo>
                  <a:lnTo>
                    <a:pt x="78" y="327"/>
                  </a:lnTo>
                  <a:lnTo>
                    <a:pt x="72" y="327"/>
                  </a:lnTo>
                  <a:lnTo>
                    <a:pt x="72" y="332"/>
                  </a:lnTo>
                  <a:lnTo>
                    <a:pt x="72" y="332"/>
                  </a:lnTo>
                  <a:lnTo>
                    <a:pt x="72" y="332"/>
                  </a:lnTo>
                  <a:lnTo>
                    <a:pt x="78" y="332"/>
                  </a:lnTo>
                  <a:lnTo>
                    <a:pt x="78" y="332"/>
                  </a:lnTo>
                  <a:lnTo>
                    <a:pt x="78" y="332"/>
                  </a:lnTo>
                  <a:lnTo>
                    <a:pt x="78" y="332"/>
                  </a:lnTo>
                  <a:lnTo>
                    <a:pt x="83" y="332"/>
                  </a:lnTo>
                  <a:lnTo>
                    <a:pt x="89" y="332"/>
                  </a:lnTo>
                  <a:lnTo>
                    <a:pt x="95" y="332"/>
                  </a:lnTo>
                  <a:lnTo>
                    <a:pt x="100" y="332"/>
                  </a:lnTo>
                  <a:lnTo>
                    <a:pt x="106" y="332"/>
                  </a:lnTo>
                  <a:lnTo>
                    <a:pt x="111" y="332"/>
                  </a:lnTo>
                  <a:lnTo>
                    <a:pt x="111" y="332"/>
                  </a:lnTo>
                  <a:lnTo>
                    <a:pt x="117" y="332"/>
                  </a:lnTo>
                  <a:lnTo>
                    <a:pt x="122" y="327"/>
                  </a:lnTo>
                  <a:lnTo>
                    <a:pt x="128" y="327"/>
                  </a:lnTo>
                  <a:lnTo>
                    <a:pt x="133" y="327"/>
                  </a:lnTo>
                  <a:lnTo>
                    <a:pt x="139" y="327"/>
                  </a:lnTo>
                  <a:lnTo>
                    <a:pt x="144" y="321"/>
                  </a:lnTo>
                  <a:lnTo>
                    <a:pt x="150" y="321"/>
                  </a:lnTo>
                  <a:lnTo>
                    <a:pt x="156" y="321"/>
                  </a:lnTo>
                  <a:lnTo>
                    <a:pt x="161" y="321"/>
                  </a:lnTo>
                  <a:lnTo>
                    <a:pt x="167" y="316"/>
                  </a:lnTo>
                  <a:lnTo>
                    <a:pt x="167" y="316"/>
                  </a:lnTo>
                  <a:lnTo>
                    <a:pt x="167" y="321"/>
                  </a:lnTo>
                  <a:lnTo>
                    <a:pt x="167" y="321"/>
                  </a:lnTo>
                  <a:lnTo>
                    <a:pt x="167" y="321"/>
                  </a:lnTo>
                  <a:lnTo>
                    <a:pt x="167" y="327"/>
                  </a:lnTo>
                  <a:lnTo>
                    <a:pt x="161" y="327"/>
                  </a:lnTo>
                  <a:lnTo>
                    <a:pt x="161" y="332"/>
                  </a:lnTo>
                  <a:lnTo>
                    <a:pt x="156" y="332"/>
                  </a:lnTo>
                  <a:lnTo>
                    <a:pt x="150" y="338"/>
                  </a:lnTo>
                  <a:lnTo>
                    <a:pt x="150" y="338"/>
                  </a:lnTo>
                  <a:lnTo>
                    <a:pt x="144" y="338"/>
                  </a:lnTo>
                  <a:lnTo>
                    <a:pt x="139" y="338"/>
                  </a:lnTo>
                  <a:lnTo>
                    <a:pt x="139" y="338"/>
                  </a:lnTo>
                  <a:lnTo>
                    <a:pt x="139" y="332"/>
                  </a:lnTo>
                  <a:lnTo>
                    <a:pt x="139" y="332"/>
                  </a:lnTo>
                  <a:lnTo>
                    <a:pt x="139" y="332"/>
                  </a:lnTo>
                  <a:lnTo>
                    <a:pt x="133" y="332"/>
                  </a:lnTo>
                  <a:lnTo>
                    <a:pt x="128" y="332"/>
                  </a:lnTo>
                  <a:lnTo>
                    <a:pt x="128" y="332"/>
                  </a:lnTo>
                  <a:lnTo>
                    <a:pt x="122" y="338"/>
                  </a:lnTo>
                  <a:lnTo>
                    <a:pt x="122" y="338"/>
                  </a:lnTo>
                  <a:lnTo>
                    <a:pt x="117" y="338"/>
                  </a:lnTo>
                  <a:lnTo>
                    <a:pt x="111" y="338"/>
                  </a:lnTo>
                  <a:lnTo>
                    <a:pt x="111" y="338"/>
                  </a:lnTo>
                  <a:lnTo>
                    <a:pt x="106" y="338"/>
                  </a:lnTo>
                  <a:lnTo>
                    <a:pt x="100" y="338"/>
                  </a:lnTo>
                  <a:lnTo>
                    <a:pt x="100" y="338"/>
                  </a:lnTo>
                  <a:lnTo>
                    <a:pt x="95" y="338"/>
                  </a:lnTo>
                  <a:lnTo>
                    <a:pt x="95" y="343"/>
                  </a:lnTo>
                  <a:lnTo>
                    <a:pt x="89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78" y="343"/>
                  </a:lnTo>
                  <a:lnTo>
                    <a:pt x="78" y="343"/>
                  </a:lnTo>
                  <a:lnTo>
                    <a:pt x="78" y="343"/>
                  </a:lnTo>
                  <a:lnTo>
                    <a:pt x="78" y="343"/>
                  </a:lnTo>
                  <a:lnTo>
                    <a:pt x="78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9" y="343"/>
                  </a:lnTo>
                  <a:lnTo>
                    <a:pt x="89" y="343"/>
                  </a:lnTo>
                  <a:lnTo>
                    <a:pt x="89" y="349"/>
                  </a:lnTo>
                  <a:lnTo>
                    <a:pt x="83" y="349"/>
                  </a:lnTo>
                  <a:lnTo>
                    <a:pt x="83" y="349"/>
                  </a:lnTo>
                  <a:lnTo>
                    <a:pt x="83" y="349"/>
                  </a:lnTo>
                  <a:lnTo>
                    <a:pt x="83" y="349"/>
                  </a:lnTo>
                  <a:lnTo>
                    <a:pt x="78" y="349"/>
                  </a:lnTo>
                  <a:lnTo>
                    <a:pt x="78" y="349"/>
                  </a:lnTo>
                  <a:lnTo>
                    <a:pt x="78" y="349"/>
                  </a:lnTo>
                  <a:lnTo>
                    <a:pt x="78" y="349"/>
                  </a:lnTo>
                  <a:lnTo>
                    <a:pt x="72" y="349"/>
                  </a:lnTo>
                  <a:lnTo>
                    <a:pt x="72" y="349"/>
                  </a:lnTo>
                  <a:lnTo>
                    <a:pt x="72" y="349"/>
                  </a:lnTo>
                  <a:lnTo>
                    <a:pt x="72" y="349"/>
                  </a:lnTo>
                  <a:lnTo>
                    <a:pt x="72" y="343"/>
                  </a:lnTo>
                  <a:lnTo>
                    <a:pt x="72" y="343"/>
                  </a:lnTo>
                  <a:lnTo>
                    <a:pt x="72" y="338"/>
                  </a:lnTo>
                  <a:lnTo>
                    <a:pt x="72" y="338"/>
                  </a:lnTo>
                  <a:lnTo>
                    <a:pt x="72" y="332"/>
                  </a:lnTo>
                  <a:lnTo>
                    <a:pt x="72" y="332"/>
                  </a:lnTo>
                  <a:lnTo>
                    <a:pt x="72" y="327"/>
                  </a:lnTo>
                  <a:lnTo>
                    <a:pt x="72" y="327"/>
                  </a:lnTo>
                  <a:lnTo>
                    <a:pt x="72" y="321"/>
                  </a:lnTo>
                  <a:lnTo>
                    <a:pt x="72" y="321"/>
                  </a:lnTo>
                  <a:lnTo>
                    <a:pt x="72" y="316"/>
                  </a:lnTo>
                  <a:lnTo>
                    <a:pt x="78" y="310"/>
                  </a:lnTo>
                  <a:lnTo>
                    <a:pt x="78" y="305"/>
                  </a:lnTo>
                  <a:lnTo>
                    <a:pt x="72" y="299"/>
                  </a:lnTo>
                  <a:lnTo>
                    <a:pt x="72" y="294"/>
                  </a:lnTo>
                  <a:lnTo>
                    <a:pt x="72" y="294"/>
                  </a:lnTo>
                  <a:lnTo>
                    <a:pt x="72" y="294"/>
                  </a:lnTo>
                  <a:lnTo>
                    <a:pt x="72" y="294"/>
                  </a:lnTo>
                  <a:lnTo>
                    <a:pt x="72" y="288"/>
                  </a:lnTo>
                  <a:lnTo>
                    <a:pt x="72" y="288"/>
                  </a:lnTo>
                  <a:lnTo>
                    <a:pt x="78" y="282"/>
                  </a:lnTo>
                  <a:lnTo>
                    <a:pt x="78" y="282"/>
                  </a:lnTo>
                  <a:lnTo>
                    <a:pt x="72" y="277"/>
                  </a:lnTo>
                  <a:lnTo>
                    <a:pt x="72" y="271"/>
                  </a:lnTo>
                  <a:lnTo>
                    <a:pt x="72" y="260"/>
                  </a:lnTo>
                  <a:lnTo>
                    <a:pt x="67" y="255"/>
                  </a:lnTo>
                  <a:lnTo>
                    <a:pt x="61" y="249"/>
                  </a:lnTo>
                  <a:lnTo>
                    <a:pt x="61" y="244"/>
                  </a:lnTo>
                  <a:lnTo>
                    <a:pt x="56" y="238"/>
                  </a:lnTo>
                  <a:lnTo>
                    <a:pt x="50" y="233"/>
                  </a:lnTo>
                  <a:lnTo>
                    <a:pt x="45" y="227"/>
                  </a:lnTo>
                  <a:lnTo>
                    <a:pt x="39" y="222"/>
                  </a:lnTo>
                  <a:lnTo>
                    <a:pt x="33" y="216"/>
                  </a:lnTo>
                  <a:lnTo>
                    <a:pt x="28" y="216"/>
                  </a:lnTo>
                  <a:lnTo>
                    <a:pt x="22" y="211"/>
                  </a:lnTo>
                  <a:lnTo>
                    <a:pt x="22" y="205"/>
                  </a:lnTo>
                  <a:lnTo>
                    <a:pt x="17" y="199"/>
                  </a:lnTo>
                  <a:lnTo>
                    <a:pt x="11" y="188"/>
                  </a:lnTo>
                  <a:lnTo>
                    <a:pt x="11" y="183"/>
                  </a:lnTo>
                  <a:lnTo>
                    <a:pt x="6" y="166"/>
                  </a:lnTo>
                  <a:lnTo>
                    <a:pt x="0" y="150"/>
                  </a:lnTo>
                  <a:lnTo>
                    <a:pt x="0" y="133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6" y="78"/>
                  </a:lnTo>
                  <a:lnTo>
                    <a:pt x="17" y="61"/>
                  </a:lnTo>
                  <a:lnTo>
                    <a:pt x="28" y="44"/>
                  </a:lnTo>
                  <a:lnTo>
                    <a:pt x="33" y="39"/>
                  </a:lnTo>
                  <a:lnTo>
                    <a:pt x="39" y="33"/>
                  </a:lnTo>
                  <a:lnTo>
                    <a:pt x="50" y="22"/>
                  </a:lnTo>
                  <a:lnTo>
                    <a:pt x="56" y="17"/>
                  </a:lnTo>
                  <a:lnTo>
                    <a:pt x="61" y="17"/>
                  </a:lnTo>
                  <a:lnTo>
                    <a:pt x="72" y="11"/>
                  </a:lnTo>
                  <a:lnTo>
                    <a:pt x="78" y="6"/>
                  </a:lnTo>
                  <a:lnTo>
                    <a:pt x="89" y="6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44" y="0"/>
                  </a:lnTo>
                  <a:lnTo>
                    <a:pt x="156" y="0"/>
                  </a:lnTo>
                  <a:lnTo>
                    <a:pt x="161" y="6"/>
                  </a:lnTo>
                  <a:lnTo>
                    <a:pt x="172" y="6"/>
                  </a:lnTo>
                  <a:lnTo>
                    <a:pt x="178" y="6"/>
                  </a:lnTo>
                  <a:lnTo>
                    <a:pt x="183" y="11"/>
                  </a:lnTo>
                  <a:lnTo>
                    <a:pt x="189" y="17"/>
                  </a:lnTo>
                  <a:lnTo>
                    <a:pt x="194" y="17"/>
                  </a:lnTo>
                  <a:lnTo>
                    <a:pt x="200" y="22"/>
                  </a:lnTo>
                  <a:lnTo>
                    <a:pt x="205" y="28"/>
                  </a:lnTo>
                  <a:lnTo>
                    <a:pt x="211" y="33"/>
                  </a:lnTo>
                  <a:lnTo>
                    <a:pt x="217" y="33"/>
                  </a:lnTo>
                  <a:lnTo>
                    <a:pt x="222" y="39"/>
                  </a:lnTo>
                  <a:lnTo>
                    <a:pt x="228" y="44"/>
                  </a:lnTo>
                  <a:lnTo>
                    <a:pt x="233" y="50"/>
                  </a:lnTo>
                  <a:lnTo>
                    <a:pt x="233" y="56"/>
                  </a:lnTo>
                  <a:lnTo>
                    <a:pt x="239" y="67"/>
                  </a:lnTo>
                  <a:lnTo>
                    <a:pt x="244" y="72"/>
                  </a:lnTo>
                  <a:lnTo>
                    <a:pt x="244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0" name="Freeform 28"/>
            <p:cNvSpPr>
              <a:spLocks/>
            </p:cNvSpPr>
            <p:nvPr/>
          </p:nvSpPr>
          <p:spPr bwMode="auto">
            <a:xfrm>
              <a:off x="1432" y="2677"/>
              <a:ext cx="250" cy="294"/>
            </a:xfrm>
            <a:custGeom>
              <a:avLst/>
              <a:gdLst/>
              <a:ahLst/>
              <a:cxnLst>
                <a:cxn ang="0">
                  <a:pos x="239" y="78"/>
                </a:cxn>
                <a:cxn ang="0">
                  <a:pos x="250" y="111"/>
                </a:cxn>
                <a:cxn ang="0">
                  <a:pos x="250" y="150"/>
                </a:cxn>
                <a:cxn ang="0">
                  <a:pos x="239" y="183"/>
                </a:cxn>
                <a:cxn ang="0">
                  <a:pos x="228" y="199"/>
                </a:cxn>
                <a:cxn ang="0">
                  <a:pos x="222" y="205"/>
                </a:cxn>
                <a:cxn ang="0">
                  <a:pos x="211" y="216"/>
                </a:cxn>
                <a:cxn ang="0">
                  <a:pos x="205" y="222"/>
                </a:cxn>
                <a:cxn ang="0">
                  <a:pos x="194" y="227"/>
                </a:cxn>
                <a:cxn ang="0">
                  <a:pos x="189" y="233"/>
                </a:cxn>
                <a:cxn ang="0">
                  <a:pos x="183" y="244"/>
                </a:cxn>
                <a:cxn ang="0">
                  <a:pos x="178" y="249"/>
                </a:cxn>
                <a:cxn ang="0">
                  <a:pos x="172" y="260"/>
                </a:cxn>
                <a:cxn ang="0">
                  <a:pos x="172" y="271"/>
                </a:cxn>
                <a:cxn ang="0">
                  <a:pos x="172" y="282"/>
                </a:cxn>
                <a:cxn ang="0">
                  <a:pos x="167" y="288"/>
                </a:cxn>
                <a:cxn ang="0">
                  <a:pos x="156" y="294"/>
                </a:cxn>
                <a:cxn ang="0">
                  <a:pos x="150" y="294"/>
                </a:cxn>
                <a:cxn ang="0">
                  <a:pos x="139" y="294"/>
                </a:cxn>
                <a:cxn ang="0">
                  <a:pos x="128" y="294"/>
                </a:cxn>
                <a:cxn ang="0">
                  <a:pos x="122" y="294"/>
                </a:cxn>
                <a:cxn ang="0">
                  <a:pos x="111" y="294"/>
                </a:cxn>
                <a:cxn ang="0">
                  <a:pos x="106" y="288"/>
                </a:cxn>
                <a:cxn ang="0">
                  <a:pos x="95" y="288"/>
                </a:cxn>
                <a:cxn ang="0">
                  <a:pos x="89" y="288"/>
                </a:cxn>
                <a:cxn ang="0">
                  <a:pos x="83" y="282"/>
                </a:cxn>
                <a:cxn ang="0">
                  <a:pos x="83" y="277"/>
                </a:cxn>
                <a:cxn ang="0">
                  <a:pos x="83" y="271"/>
                </a:cxn>
                <a:cxn ang="0">
                  <a:pos x="78" y="260"/>
                </a:cxn>
                <a:cxn ang="0">
                  <a:pos x="67" y="249"/>
                </a:cxn>
                <a:cxn ang="0">
                  <a:pos x="61" y="233"/>
                </a:cxn>
                <a:cxn ang="0">
                  <a:pos x="50" y="222"/>
                </a:cxn>
                <a:cxn ang="0">
                  <a:pos x="39" y="211"/>
                </a:cxn>
                <a:cxn ang="0">
                  <a:pos x="28" y="199"/>
                </a:cxn>
                <a:cxn ang="0">
                  <a:pos x="17" y="188"/>
                </a:cxn>
                <a:cxn ang="0">
                  <a:pos x="11" y="172"/>
                </a:cxn>
                <a:cxn ang="0">
                  <a:pos x="6" y="155"/>
                </a:cxn>
                <a:cxn ang="0">
                  <a:pos x="0" y="139"/>
                </a:cxn>
                <a:cxn ang="0">
                  <a:pos x="0" y="122"/>
                </a:cxn>
                <a:cxn ang="0">
                  <a:pos x="6" y="100"/>
                </a:cxn>
                <a:cxn ang="0">
                  <a:pos x="11" y="83"/>
                </a:cxn>
                <a:cxn ang="0">
                  <a:pos x="17" y="67"/>
                </a:cxn>
                <a:cxn ang="0">
                  <a:pos x="28" y="56"/>
                </a:cxn>
                <a:cxn ang="0">
                  <a:pos x="39" y="39"/>
                </a:cxn>
                <a:cxn ang="0">
                  <a:pos x="50" y="28"/>
                </a:cxn>
                <a:cxn ang="0">
                  <a:pos x="67" y="17"/>
                </a:cxn>
                <a:cxn ang="0">
                  <a:pos x="83" y="11"/>
                </a:cxn>
                <a:cxn ang="0">
                  <a:pos x="100" y="6"/>
                </a:cxn>
                <a:cxn ang="0">
                  <a:pos x="122" y="0"/>
                </a:cxn>
                <a:cxn ang="0">
                  <a:pos x="139" y="0"/>
                </a:cxn>
                <a:cxn ang="0">
                  <a:pos x="156" y="6"/>
                </a:cxn>
                <a:cxn ang="0">
                  <a:pos x="178" y="11"/>
                </a:cxn>
                <a:cxn ang="0">
                  <a:pos x="189" y="17"/>
                </a:cxn>
                <a:cxn ang="0">
                  <a:pos x="194" y="22"/>
                </a:cxn>
                <a:cxn ang="0">
                  <a:pos x="200" y="28"/>
                </a:cxn>
                <a:cxn ang="0">
                  <a:pos x="205" y="33"/>
                </a:cxn>
                <a:cxn ang="0">
                  <a:pos x="217" y="39"/>
                </a:cxn>
                <a:cxn ang="0">
                  <a:pos x="222" y="44"/>
                </a:cxn>
                <a:cxn ang="0">
                  <a:pos x="228" y="50"/>
                </a:cxn>
                <a:cxn ang="0">
                  <a:pos x="228" y="56"/>
                </a:cxn>
              </a:cxnLst>
              <a:rect l="0" t="0" r="r" b="b"/>
              <a:pathLst>
                <a:path w="250" h="294">
                  <a:moveTo>
                    <a:pt x="233" y="61"/>
                  </a:moveTo>
                  <a:lnTo>
                    <a:pt x="239" y="78"/>
                  </a:lnTo>
                  <a:lnTo>
                    <a:pt x="244" y="94"/>
                  </a:lnTo>
                  <a:lnTo>
                    <a:pt x="250" y="111"/>
                  </a:lnTo>
                  <a:lnTo>
                    <a:pt x="250" y="127"/>
                  </a:lnTo>
                  <a:lnTo>
                    <a:pt x="250" y="150"/>
                  </a:lnTo>
                  <a:lnTo>
                    <a:pt x="244" y="166"/>
                  </a:lnTo>
                  <a:lnTo>
                    <a:pt x="239" y="183"/>
                  </a:lnTo>
                  <a:lnTo>
                    <a:pt x="228" y="194"/>
                  </a:lnTo>
                  <a:lnTo>
                    <a:pt x="228" y="199"/>
                  </a:lnTo>
                  <a:lnTo>
                    <a:pt x="222" y="205"/>
                  </a:lnTo>
                  <a:lnTo>
                    <a:pt x="222" y="205"/>
                  </a:lnTo>
                  <a:lnTo>
                    <a:pt x="217" y="211"/>
                  </a:lnTo>
                  <a:lnTo>
                    <a:pt x="211" y="216"/>
                  </a:lnTo>
                  <a:lnTo>
                    <a:pt x="211" y="216"/>
                  </a:lnTo>
                  <a:lnTo>
                    <a:pt x="205" y="222"/>
                  </a:lnTo>
                  <a:lnTo>
                    <a:pt x="200" y="227"/>
                  </a:lnTo>
                  <a:lnTo>
                    <a:pt x="194" y="227"/>
                  </a:lnTo>
                  <a:lnTo>
                    <a:pt x="194" y="233"/>
                  </a:lnTo>
                  <a:lnTo>
                    <a:pt x="189" y="233"/>
                  </a:lnTo>
                  <a:lnTo>
                    <a:pt x="183" y="238"/>
                  </a:lnTo>
                  <a:lnTo>
                    <a:pt x="183" y="244"/>
                  </a:lnTo>
                  <a:lnTo>
                    <a:pt x="178" y="249"/>
                  </a:lnTo>
                  <a:lnTo>
                    <a:pt x="178" y="249"/>
                  </a:lnTo>
                  <a:lnTo>
                    <a:pt x="172" y="255"/>
                  </a:lnTo>
                  <a:lnTo>
                    <a:pt x="172" y="260"/>
                  </a:lnTo>
                  <a:lnTo>
                    <a:pt x="172" y="266"/>
                  </a:lnTo>
                  <a:lnTo>
                    <a:pt x="172" y="271"/>
                  </a:lnTo>
                  <a:lnTo>
                    <a:pt x="172" y="277"/>
                  </a:lnTo>
                  <a:lnTo>
                    <a:pt x="172" y="282"/>
                  </a:lnTo>
                  <a:lnTo>
                    <a:pt x="167" y="282"/>
                  </a:lnTo>
                  <a:lnTo>
                    <a:pt x="167" y="288"/>
                  </a:lnTo>
                  <a:lnTo>
                    <a:pt x="161" y="288"/>
                  </a:lnTo>
                  <a:lnTo>
                    <a:pt x="156" y="294"/>
                  </a:lnTo>
                  <a:lnTo>
                    <a:pt x="150" y="294"/>
                  </a:lnTo>
                  <a:lnTo>
                    <a:pt x="150" y="294"/>
                  </a:lnTo>
                  <a:lnTo>
                    <a:pt x="144" y="294"/>
                  </a:lnTo>
                  <a:lnTo>
                    <a:pt x="139" y="294"/>
                  </a:lnTo>
                  <a:lnTo>
                    <a:pt x="133" y="294"/>
                  </a:lnTo>
                  <a:lnTo>
                    <a:pt x="128" y="294"/>
                  </a:lnTo>
                  <a:lnTo>
                    <a:pt x="128" y="294"/>
                  </a:lnTo>
                  <a:lnTo>
                    <a:pt x="122" y="294"/>
                  </a:lnTo>
                  <a:lnTo>
                    <a:pt x="117" y="294"/>
                  </a:lnTo>
                  <a:lnTo>
                    <a:pt x="111" y="294"/>
                  </a:lnTo>
                  <a:lnTo>
                    <a:pt x="106" y="288"/>
                  </a:lnTo>
                  <a:lnTo>
                    <a:pt x="106" y="288"/>
                  </a:lnTo>
                  <a:lnTo>
                    <a:pt x="100" y="288"/>
                  </a:lnTo>
                  <a:lnTo>
                    <a:pt x="95" y="288"/>
                  </a:lnTo>
                  <a:lnTo>
                    <a:pt x="89" y="288"/>
                  </a:lnTo>
                  <a:lnTo>
                    <a:pt x="89" y="288"/>
                  </a:lnTo>
                  <a:lnTo>
                    <a:pt x="83" y="282"/>
                  </a:lnTo>
                  <a:lnTo>
                    <a:pt x="83" y="282"/>
                  </a:lnTo>
                  <a:lnTo>
                    <a:pt x="83" y="282"/>
                  </a:lnTo>
                  <a:lnTo>
                    <a:pt x="83" y="277"/>
                  </a:lnTo>
                  <a:lnTo>
                    <a:pt x="83" y="277"/>
                  </a:lnTo>
                  <a:lnTo>
                    <a:pt x="83" y="271"/>
                  </a:lnTo>
                  <a:lnTo>
                    <a:pt x="78" y="271"/>
                  </a:lnTo>
                  <a:lnTo>
                    <a:pt x="78" y="260"/>
                  </a:lnTo>
                  <a:lnTo>
                    <a:pt x="72" y="255"/>
                  </a:lnTo>
                  <a:lnTo>
                    <a:pt x="67" y="249"/>
                  </a:lnTo>
                  <a:lnTo>
                    <a:pt x="67" y="244"/>
                  </a:lnTo>
                  <a:lnTo>
                    <a:pt x="61" y="233"/>
                  </a:lnTo>
                  <a:lnTo>
                    <a:pt x="56" y="227"/>
                  </a:lnTo>
                  <a:lnTo>
                    <a:pt x="50" y="222"/>
                  </a:lnTo>
                  <a:lnTo>
                    <a:pt x="45" y="216"/>
                  </a:lnTo>
                  <a:lnTo>
                    <a:pt x="39" y="211"/>
                  </a:lnTo>
                  <a:lnTo>
                    <a:pt x="33" y="205"/>
                  </a:lnTo>
                  <a:lnTo>
                    <a:pt x="28" y="199"/>
                  </a:lnTo>
                  <a:lnTo>
                    <a:pt x="22" y="194"/>
                  </a:lnTo>
                  <a:lnTo>
                    <a:pt x="17" y="188"/>
                  </a:lnTo>
                  <a:lnTo>
                    <a:pt x="11" y="177"/>
                  </a:lnTo>
                  <a:lnTo>
                    <a:pt x="11" y="172"/>
                  </a:lnTo>
                  <a:lnTo>
                    <a:pt x="6" y="166"/>
                  </a:lnTo>
                  <a:lnTo>
                    <a:pt x="6" y="155"/>
                  </a:lnTo>
                  <a:lnTo>
                    <a:pt x="6" y="144"/>
                  </a:lnTo>
                  <a:lnTo>
                    <a:pt x="0" y="139"/>
                  </a:lnTo>
                  <a:lnTo>
                    <a:pt x="0" y="127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6" y="100"/>
                  </a:lnTo>
                  <a:lnTo>
                    <a:pt x="6" y="94"/>
                  </a:lnTo>
                  <a:lnTo>
                    <a:pt x="11" y="83"/>
                  </a:lnTo>
                  <a:lnTo>
                    <a:pt x="11" y="78"/>
                  </a:lnTo>
                  <a:lnTo>
                    <a:pt x="17" y="67"/>
                  </a:lnTo>
                  <a:lnTo>
                    <a:pt x="22" y="61"/>
                  </a:lnTo>
                  <a:lnTo>
                    <a:pt x="28" y="56"/>
                  </a:lnTo>
                  <a:lnTo>
                    <a:pt x="28" y="44"/>
                  </a:lnTo>
                  <a:lnTo>
                    <a:pt x="39" y="39"/>
                  </a:lnTo>
                  <a:lnTo>
                    <a:pt x="45" y="33"/>
                  </a:lnTo>
                  <a:lnTo>
                    <a:pt x="50" y="28"/>
                  </a:lnTo>
                  <a:lnTo>
                    <a:pt x="56" y="22"/>
                  </a:lnTo>
                  <a:lnTo>
                    <a:pt x="67" y="17"/>
                  </a:lnTo>
                  <a:lnTo>
                    <a:pt x="72" y="11"/>
                  </a:lnTo>
                  <a:lnTo>
                    <a:pt x="83" y="11"/>
                  </a:lnTo>
                  <a:lnTo>
                    <a:pt x="95" y="6"/>
                  </a:lnTo>
                  <a:lnTo>
                    <a:pt x="100" y="6"/>
                  </a:lnTo>
                  <a:lnTo>
                    <a:pt x="111" y="6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67" y="6"/>
                  </a:lnTo>
                  <a:lnTo>
                    <a:pt x="178" y="11"/>
                  </a:lnTo>
                  <a:lnTo>
                    <a:pt x="183" y="17"/>
                  </a:lnTo>
                  <a:lnTo>
                    <a:pt x="189" y="17"/>
                  </a:lnTo>
                  <a:lnTo>
                    <a:pt x="189" y="17"/>
                  </a:lnTo>
                  <a:lnTo>
                    <a:pt x="194" y="22"/>
                  </a:lnTo>
                  <a:lnTo>
                    <a:pt x="200" y="22"/>
                  </a:lnTo>
                  <a:lnTo>
                    <a:pt x="200" y="28"/>
                  </a:lnTo>
                  <a:lnTo>
                    <a:pt x="205" y="28"/>
                  </a:lnTo>
                  <a:lnTo>
                    <a:pt x="205" y="33"/>
                  </a:lnTo>
                  <a:lnTo>
                    <a:pt x="211" y="33"/>
                  </a:lnTo>
                  <a:lnTo>
                    <a:pt x="217" y="39"/>
                  </a:lnTo>
                  <a:lnTo>
                    <a:pt x="217" y="39"/>
                  </a:lnTo>
                  <a:lnTo>
                    <a:pt x="222" y="44"/>
                  </a:lnTo>
                  <a:lnTo>
                    <a:pt x="222" y="50"/>
                  </a:lnTo>
                  <a:lnTo>
                    <a:pt x="228" y="50"/>
                  </a:lnTo>
                  <a:lnTo>
                    <a:pt x="228" y="56"/>
                  </a:lnTo>
                  <a:lnTo>
                    <a:pt x="228" y="56"/>
                  </a:lnTo>
                  <a:lnTo>
                    <a:pt x="233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1" name="Freeform 29"/>
            <p:cNvSpPr>
              <a:spLocks/>
            </p:cNvSpPr>
            <p:nvPr/>
          </p:nvSpPr>
          <p:spPr bwMode="auto">
            <a:xfrm>
              <a:off x="1682" y="2699"/>
              <a:ext cx="11" cy="1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11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2" name="Freeform 30"/>
            <p:cNvSpPr>
              <a:spLocks/>
            </p:cNvSpPr>
            <p:nvPr/>
          </p:nvSpPr>
          <p:spPr bwMode="auto">
            <a:xfrm>
              <a:off x="1399" y="2710"/>
              <a:ext cx="28" cy="17"/>
            </a:xfrm>
            <a:custGeom>
              <a:avLst/>
              <a:gdLst/>
              <a:ahLst/>
              <a:cxnLst>
                <a:cxn ang="0">
                  <a:pos x="28" y="11"/>
                </a:cxn>
                <a:cxn ang="0">
                  <a:pos x="28" y="17"/>
                </a:cxn>
                <a:cxn ang="0">
                  <a:pos x="28" y="17"/>
                </a:cxn>
                <a:cxn ang="0">
                  <a:pos x="28" y="17"/>
                </a:cxn>
                <a:cxn ang="0">
                  <a:pos x="28" y="17"/>
                </a:cxn>
                <a:cxn ang="0">
                  <a:pos x="22" y="17"/>
                </a:cxn>
                <a:cxn ang="0">
                  <a:pos x="22" y="11"/>
                </a:cxn>
                <a:cxn ang="0">
                  <a:pos x="17" y="11"/>
                </a:cxn>
                <a:cxn ang="0">
                  <a:pos x="17" y="11"/>
                </a:cxn>
                <a:cxn ang="0">
                  <a:pos x="11" y="6"/>
                </a:cxn>
                <a:cxn ang="0">
                  <a:pos x="5" y="6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22" y="11"/>
                </a:cxn>
                <a:cxn ang="0">
                  <a:pos x="28" y="11"/>
                </a:cxn>
                <a:cxn ang="0">
                  <a:pos x="28" y="11"/>
                </a:cxn>
              </a:cxnLst>
              <a:rect l="0" t="0" r="r" b="b"/>
              <a:pathLst>
                <a:path w="28" h="17">
                  <a:moveTo>
                    <a:pt x="28" y="11"/>
                  </a:moveTo>
                  <a:lnTo>
                    <a:pt x="28" y="17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2" y="17"/>
                  </a:lnTo>
                  <a:lnTo>
                    <a:pt x="22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1" y="6"/>
                  </a:lnTo>
                  <a:lnTo>
                    <a:pt x="5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2" y="11"/>
                  </a:lnTo>
                  <a:lnTo>
                    <a:pt x="28" y="11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3" name="Freeform 31"/>
            <p:cNvSpPr>
              <a:spLocks/>
            </p:cNvSpPr>
            <p:nvPr/>
          </p:nvSpPr>
          <p:spPr bwMode="auto">
            <a:xfrm>
              <a:off x="1693" y="2716"/>
              <a:ext cx="44" cy="28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5"/>
                </a:cxn>
                <a:cxn ang="0">
                  <a:pos x="39" y="5"/>
                </a:cxn>
                <a:cxn ang="0">
                  <a:pos x="39" y="5"/>
                </a:cxn>
                <a:cxn ang="0">
                  <a:pos x="33" y="11"/>
                </a:cxn>
                <a:cxn ang="0">
                  <a:pos x="33" y="11"/>
                </a:cxn>
                <a:cxn ang="0">
                  <a:pos x="33" y="11"/>
                </a:cxn>
                <a:cxn ang="0">
                  <a:pos x="28" y="17"/>
                </a:cxn>
                <a:cxn ang="0">
                  <a:pos x="28" y="17"/>
                </a:cxn>
                <a:cxn ang="0">
                  <a:pos x="22" y="17"/>
                </a:cxn>
                <a:cxn ang="0">
                  <a:pos x="22" y="17"/>
                </a:cxn>
                <a:cxn ang="0">
                  <a:pos x="17" y="22"/>
                </a:cxn>
                <a:cxn ang="0">
                  <a:pos x="11" y="22"/>
                </a:cxn>
                <a:cxn ang="0">
                  <a:pos x="11" y="22"/>
                </a:cxn>
                <a:cxn ang="0">
                  <a:pos x="6" y="22"/>
                </a:cxn>
                <a:cxn ang="0">
                  <a:pos x="6" y="28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6" y="22"/>
                </a:cxn>
                <a:cxn ang="0">
                  <a:pos x="6" y="22"/>
                </a:cxn>
                <a:cxn ang="0">
                  <a:pos x="11" y="17"/>
                </a:cxn>
                <a:cxn ang="0">
                  <a:pos x="11" y="17"/>
                </a:cxn>
                <a:cxn ang="0">
                  <a:pos x="17" y="17"/>
                </a:cxn>
                <a:cxn ang="0">
                  <a:pos x="17" y="11"/>
                </a:cxn>
                <a:cxn ang="0">
                  <a:pos x="22" y="11"/>
                </a:cxn>
                <a:cxn ang="0">
                  <a:pos x="22" y="11"/>
                </a:cxn>
                <a:cxn ang="0">
                  <a:pos x="28" y="11"/>
                </a:cxn>
                <a:cxn ang="0">
                  <a:pos x="28" y="11"/>
                </a:cxn>
                <a:cxn ang="0">
                  <a:pos x="33" y="5"/>
                </a:cxn>
                <a:cxn ang="0">
                  <a:pos x="33" y="5"/>
                </a:cxn>
                <a:cxn ang="0">
                  <a:pos x="39" y="5"/>
                </a:cxn>
                <a:cxn ang="0">
                  <a:pos x="39" y="5"/>
                </a:cxn>
                <a:cxn ang="0">
                  <a:pos x="44" y="5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44" h="28">
                  <a:moveTo>
                    <a:pt x="44" y="0"/>
                  </a:moveTo>
                  <a:lnTo>
                    <a:pt x="44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17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7" y="17"/>
                  </a:lnTo>
                  <a:lnTo>
                    <a:pt x="17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4" name="Freeform 32"/>
            <p:cNvSpPr>
              <a:spLocks/>
            </p:cNvSpPr>
            <p:nvPr/>
          </p:nvSpPr>
          <p:spPr bwMode="auto">
            <a:xfrm>
              <a:off x="1349" y="2727"/>
              <a:ext cx="67" cy="28"/>
            </a:xfrm>
            <a:custGeom>
              <a:avLst/>
              <a:gdLst/>
              <a:ahLst/>
              <a:cxnLst>
                <a:cxn ang="0">
                  <a:pos x="67" y="28"/>
                </a:cxn>
                <a:cxn ang="0">
                  <a:pos x="61" y="28"/>
                </a:cxn>
                <a:cxn ang="0">
                  <a:pos x="55" y="28"/>
                </a:cxn>
                <a:cxn ang="0">
                  <a:pos x="50" y="28"/>
                </a:cxn>
                <a:cxn ang="0">
                  <a:pos x="44" y="22"/>
                </a:cxn>
                <a:cxn ang="0">
                  <a:pos x="39" y="22"/>
                </a:cxn>
                <a:cxn ang="0">
                  <a:pos x="33" y="17"/>
                </a:cxn>
                <a:cxn ang="0">
                  <a:pos x="33" y="17"/>
                </a:cxn>
                <a:cxn ang="0">
                  <a:pos x="28" y="11"/>
                </a:cxn>
                <a:cxn ang="0">
                  <a:pos x="22" y="11"/>
                </a:cxn>
                <a:cxn ang="0">
                  <a:pos x="17" y="11"/>
                </a:cxn>
                <a:cxn ang="0">
                  <a:pos x="17" y="11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22" y="6"/>
                </a:cxn>
                <a:cxn ang="0">
                  <a:pos x="28" y="6"/>
                </a:cxn>
                <a:cxn ang="0">
                  <a:pos x="33" y="11"/>
                </a:cxn>
                <a:cxn ang="0">
                  <a:pos x="33" y="11"/>
                </a:cxn>
                <a:cxn ang="0">
                  <a:pos x="39" y="11"/>
                </a:cxn>
                <a:cxn ang="0">
                  <a:pos x="44" y="17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55" y="22"/>
                </a:cxn>
                <a:cxn ang="0">
                  <a:pos x="61" y="22"/>
                </a:cxn>
                <a:cxn ang="0">
                  <a:pos x="61" y="28"/>
                </a:cxn>
                <a:cxn ang="0">
                  <a:pos x="67" y="28"/>
                </a:cxn>
              </a:cxnLst>
              <a:rect l="0" t="0" r="r" b="b"/>
              <a:pathLst>
                <a:path w="67" h="28">
                  <a:moveTo>
                    <a:pt x="67" y="28"/>
                  </a:moveTo>
                  <a:lnTo>
                    <a:pt x="61" y="28"/>
                  </a:lnTo>
                  <a:lnTo>
                    <a:pt x="55" y="28"/>
                  </a:lnTo>
                  <a:lnTo>
                    <a:pt x="50" y="28"/>
                  </a:lnTo>
                  <a:lnTo>
                    <a:pt x="44" y="22"/>
                  </a:lnTo>
                  <a:lnTo>
                    <a:pt x="39" y="22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28" y="11"/>
                  </a:lnTo>
                  <a:lnTo>
                    <a:pt x="22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2" y="6"/>
                  </a:lnTo>
                  <a:lnTo>
                    <a:pt x="28" y="6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9" y="11"/>
                  </a:lnTo>
                  <a:lnTo>
                    <a:pt x="44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5" y="22"/>
                  </a:lnTo>
                  <a:lnTo>
                    <a:pt x="61" y="22"/>
                  </a:lnTo>
                  <a:lnTo>
                    <a:pt x="61" y="28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5" name="Freeform 33"/>
            <p:cNvSpPr>
              <a:spLocks/>
            </p:cNvSpPr>
            <p:nvPr/>
          </p:nvSpPr>
          <p:spPr bwMode="auto">
            <a:xfrm>
              <a:off x="1710" y="2760"/>
              <a:ext cx="22" cy="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6" y="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2" h="6">
                  <a:moveTo>
                    <a:pt x="22" y="0"/>
                  </a:moveTo>
                  <a:lnTo>
                    <a:pt x="22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6" name="Freeform 34"/>
            <p:cNvSpPr>
              <a:spLocks/>
            </p:cNvSpPr>
            <p:nvPr/>
          </p:nvSpPr>
          <p:spPr bwMode="auto">
            <a:xfrm>
              <a:off x="1371" y="2777"/>
              <a:ext cx="28" cy="11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8" y="11"/>
                </a:cxn>
                <a:cxn ang="0">
                  <a:pos x="22" y="11"/>
                </a:cxn>
                <a:cxn ang="0">
                  <a:pos x="22" y="5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8" y="5"/>
                </a:cxn>
              </a:cxnLst>
              <a:rect l="0" t="0" r="r" b="b"/>
              <a:pathLst>
                <a:path w="28" h="11">
                  <a:moveTo>
                    <a:pt x="28" y="5"/>
                  </a:move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11"/>
                  </a:lnTo>
                  <a:lnTo>
                    <a:pt x="22" y="11"/>
                  </a:lnTo>
                  <a:lnTo>
                    <a:pt x="22" y="5"/>
                  </a:lnTo>
                  <a:lnTo>
                    <a:pt x="17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7" name="Freeform 35"/>
            <p:cNvSpPr>
              <a:spLocks/>
            </p:cNvSpPr>
            <p:nvPr/>
          </p:nvSpPr>
          <p:spPr bwMode="auto">
            <a:xfrm>
              <a:off x="1715" y="2788"/>
              <a:ext cx="56" cy="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45" y="0"/>
                </a:cxn>
                <a:cxn ang="0">
                  <a:pos x="45" y="5"/>
                </a:cxn>
                <a:cxn ang="0">
                  <a:pos x="39" y="5"/>
                </a:cxn>
                <a:cxn ang="0">
                  <a:pos x="33" y="5"/>
                </a:cxn>
                <a:cxn ang="0">
                  <a:pos x="33" y="5"/>
                </a:cxn>
                <a:cxn ang="0">
                  <a:pos x="28" y="5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6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6" y="5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56" y="0"/>
                </a:cxn>
              </a:cxnLst>
              <a:rect l="0" t="0" r="r" b="b"/>
              <a:pathLst>
                <a:path w="56" h="5">
                  <a:moveTo>
                    <a:pt x="56" y="0"/>
                  </a:moveTo>
                  <a:lnTo>
                    <a:pt x="50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39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17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8" name="Freeform 36"/>
            <p:cNvSpPr>
              <a:spLocks/>
            </p:cNvSpPr>
            <p:nvPr/>
          </p:nvSpPr>
          <p:spPr bwMode="auto">
            <a:xfrm>
              <a:off x="1660" y="2788"/>
              <a:ext cx="5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9" name="Freeform 37"/>
            <p:cNvSpPr>
              <a:spLocks/>
            </p:cNvSpPr>
            <p:nvPr/>
          </p:nvSpPr>
          <p:spPr bwMode="auto">
            <a:xfrm>
              <a:off x="1654" y="2804"/>
              <a:ext cx="17" cy="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17">
                  <a:moveTo>
                    <a:pt x="17" y="0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0" name="Freeform 38"/>
            <p:cNvSpPr>
              <a:spLocks/>
            </p:cNvSpPr>
            <p:nvPr/>
          </p:nvSpPr>
          <p:spPr bwMode="auto">
            <a:xfrm>
              <a:off x="1349" y="2810"/>
              <a:ext cx="55" cy="6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44" y="6"/>
                </a:cxn>
                <a:cxn ang="0">
                  <a:pos x="39" y="6"/>
                </a:cxn>
                <a:cxn ang="0">
                  <a:pos x="39" y="6"/>
                </a:cxn>
                <a:cxn ang="0">
                  <a:pos x="33" y="6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22" y="6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1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1" y="6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3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55" h="6">
                  <a:moveTo>
                    <a:pt x="55" y="0"/>
                  </a:moveTo>
                  <a:lnTo>
                    <a:pt x="55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44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3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2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11" y="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1" name="Freeform 39"/>
            <p:cNvSpPr>
              <a:spLocks/>
            </p:cNvSpPr>
            <p:nvPr/>
          </p:nvSpPr>
          <p:spPr bwMode="auto">
            <a:xfrm>
              <a:off x="1654" y="2816"/>
              <a:ext cx="17" cy="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17" h="5">
                  <a:moveTo>
                    <a:pt x="17" y="0"/>
                  </a:moveTo>
                  <a:lnTo>
                    <a:pt x="17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2" name="Freeform 40"/>
            <p:cNvSpPr>
              <a:spLocks/>
            </p:cNvSpPr>
            <p:nvPr/>
          </p:nvSpPr>
          <p:spPr bwMode="auto">
            <a:xfrm>
              <a:off x="1710" y="2816"/>
              <a:ext cx="22" cy="11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2" y="11"/>
                </a:cxn>
                <a:cxn ang="0">
                  <a:pos x="22" y="11"/>
                </a:cxn>
                <a:cxn ang="0">
                  <a:pos x="16" y="11"/>
                </a:cxn>
                <a:cxn ang="0">
                  <a:pos x="11" y="11"/>
                </a:cxn>
                <a:cxn ang="0">
                  <a:pos x="11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22" h="11">
                  <a:moveTo>
                    <a:pt x="22" y="5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16" y="11"/>
                  </a:lnTo>
                  <a:lnTo>
                    <a:pt x="11" y="11"/>
                  </a:lnTo>
                  <a:lnTo>
                    <a:pt x="11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3" name="Freeform 41"/>
            <p:cNvSpPr>
              <a:spLocks/>
            </p:cNvSpPr>
            <p:nvPr/>
          </p:nvSpPr>
          <p:spPr bwMode="auto">
            <a:xfrm>
              <a:off x="1649" y="2832"/>
              <a:ext cx="22" cy="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2">
                  <a:moveTo>
                    <a:pt x="22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4" name="Freeform 42"/>
            <p:cNvSpPr>
              <a:spLocks/>
            </p:cNvSpPr>
            <p:nvPr/>
          </p:nvSpPr>
          <p:spPr bwMode="auto">
            <a:xfrm>
              <a:off x="1377" y="2838"/>
              <a:ext cx="22" cy="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2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11" y="5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2" h="5">
                  <a:moveTo>
                    <a:pt x="22" y="0"/>
                  </a:moveTo>
                  <a:lnTo>
                    <a:pt x="22" y="0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5" name="Freeform 43"/>
            <p:cNvSpPr>
              <a:spLocks/>
            </p:cNvSpPr>
            <p:nvPr/>
          </p:nvSpPr>
          <p:spPr bwMode="auto">
            <a:xfrm>
              <a:off x="1704" y="2843"/>
              <a:ext cx="50" cy="22"/>
            </a:xfrm>
            <a:custGeom>
              <a:avLst/>
              <a:gdLst/>
              <a:ahLst/>
              <a:cxnLst>
                <a:cxn ang="0">
                  <a:pos x="44" y="17"/>
                </a:cxn>
                <a:cxn ang="0">
                  <a:pos x="44" y="17"/>
                </a:cxn>
                <a:cxn ang="0">
                  <a:pos x="44" y="17"/>
                </a:cxn>
                <a:cxn ang="0">
                  <a:pos x="50" y="22"/>
                </a:cxn>
                <a:cxn ang="0">
                  <a:pos x="50" y="22"/>
                </a:cxn>
                <a:cxn ang="0">
                  <a:pos x="44" y="22"/>
                </a:cxn>
                <a:cxn ang="0">
                  <a:pos x="44" y="17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33" y="17"/>
                </a:cxn>
                <a:cxn ang="0">
                  <a:pos x="28" y="17"/>
                </a:cxn>
                <a:cxn ang="0">
                  <a:pos x="28" y="11"/>
                </a:cxn>
                <a:cxn ang="0">
                  <a:pos x="22" y="11"/>
                </a:cxn>
                <a:cxn ang="0">
                  <a:pos x="22" y="11"/>
                </a:cxn>
                <a:cxn ang="0">
                  <a:pos x="17" y="11"/>
                </a:cxn>
                <a:cxn ang="0">
                  <a:pos x="17" y="11"/>
                </a:cxn>
                <a:cxn ang="0">
                  <a:pos x="11" y="11"/>
                </a:cxn>
                <a:cxn ang="0">
                  <a:pos x="11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8" y="11"/>
                </a:cxn>
                <a:cxn ang="0">
                  <a:pos x="28" y="11"/>
                </a:cxn>
                <a:cxn ang="0">
                  <a:pos x="33" y="11"/>
                </a:cxn>
                <a:cxn ang="0">
                  <a:pos x="33" y="11"/>
                </a:cxn>
                <a:cxn ang="0">
                  <a:pos x="39" y="11"/>
                </a:cxn>
                <a:cxn ang="0">
                  <a:pos x="39" y="17"/>
                </a:cxn>
                <a:cxn ang="0">
                  <a:pos x="44" y="17"/>
                </a:cxn>
                <a:cxn ang="0">
                  <a:pos x="44" y="17"/>
                </a:cxn>
              </a:cxnLst>
              <a:rect l="0" t="0" r="r" b="b"/>
              <a:pathLst>
                <a:path w="50" h="22">
                  <a:moveTo>
                    <a:pt x="44" y="17"/>
                  </a:moveTo>
                  <a:lnTo>
                    <a:pt x="44" y="17"/>
                  </a:lnTo>
                  <a:lnTo>
                    <a:pt x="44" y="17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44" y="22"/>
                  </a:lnTo>
                  <a:lnTo>
                    <a:pt x="44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3" y="17"/>
                  </a:lnTo>
                  <a:lnTo>
                    <a:pt x="28" y="17"/>
                  </a:lnTo>
                  <a:lnTo>
                    <a:pt x="28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9" y="11"/>
                  </a:lnTo>
                  <a:lnTo>
                    <a:pt x="39" y="17"/>
                  </a:lnTo>
                  <a:lnTo>
                    <a:pt x="44" y="17"/>
                  </a:lnTo>
                  <a:lnTo>
                    <a:pt x="4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6" name="Freeform 44"/>
            <p:cNvSpPr>
              <a:spLocks/>
            </p:cNvSpPr>
            <p:nvPr/>
          </p:nvSpPr>
          <p:spPr bwMode="auto">
            <a:xfrm>
              <a:off x="1632" y="2843"/>
              <a:ext cx="33" cy="6"/>
            </a:xfrm>
            <a:custGeom>
              <a:avLst/>
              <a:gdLst/>
              <a:ahLst/>
              <a:cxnLst>
                <a:cxn ang="0">
                  <a:pos x="33" y="6"/>
                </a:cxn>
                <a:cxn ang="0">
                  <a:pos x="33" y="6"/>
                </a:cxn>
                <a:cxn ang="0">
                  <a:pos x="33" y="6"/>
                </a:cxn>
                <a:cxn ang="0">
                  <a:pos x="33" y="6"/>
                </a:cxn>
                <a:cxn ang="0">
                  <a:pos x="28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3" y="6"/>
                </a:cxn>
              </a:cxnLst>
              <a:rect l="0" t="0" r="r" b="b"/>
              <a:pathLst>
                <a:path w="33" h="6">
                  <a:moveTo>
                    <a:pt x="33" y="6"/>
                  </a:move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28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6"/>
                  </a:lnTo>
                  <a:lnTo>
                    <a:pt x="11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7" name="Freeform 45"/>
            <p:cNvSpPr>
              <a:spLocks/>
            </p:cNvSpPr>
            <p:nvPr/>
          </p:nvSpPr>
          <p:spPr bwMode="auto">
            <a:xfrm>
              <a:off x="1621" y="2860"/>
              <a:ext cx="39" cy="5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3" y="5"/>
                </a:cxn>
                <a:cxn ang="0">
                  <a:pos x="3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33" y="0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39" h="5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8" name="Freeform 46"/>
            <p:cNvSpPr>
              <a:spLocks/>
            </p:cNvSpPr>
            <p:nvPr/>
          </p:nvSpPr>
          <p:spPr bwMode="auto">
            <a:xfrm>
              <a:off x="1355" y="2865"/>
              <a:ext cx="61" cy="34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61" y="6"/>
                </a:cxn>
                <a:cxn ang="0">
                  <a:pos x="55" y="6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44" y="11"/>
                </a:cxn>
                <a:cxn ang="0">
                  <a:pos x="38" y="17"/>
                </a:cxn>
                <a:cxn ang="0">
                  <a:pos x="38" y="17"/>
                </a:cxn>
                <a:cxn ang="0">
                  <a:pos x="33" y="17"/>
                </a:cxn>
                <a:cxn ang="0">
                  <a:pos x="27" y="23"/>
                </a:cxn>
                <a:cxn ang="0">
                  <a:pos x="22" y="23"/>
                </a:cxn>
                <a:cxn ang="0">
                  <a:pos x="22" y="23"/>
                </a:cxn>
                <a:cxn ang="0">
                  <a:pos x="16" y="28"/>
                </a:cxn>
                <a:cxn ang="0">
                  <a:pos x="11" y="28"/>
                </a:cxn>
                <a:cxn ang="0">
                  <a:pos x="5" y="28"/>
                </a:cxn>
                <a:cxn ang="0">
                  <a:pos x="5" y="34"/>
                </a:cxn>
                <a:cxn ang="0">
                  <a:pos x="0" y="34"/>
                </a:cxn>
                <a:cxn ang="0">
                  <a:pos x="5" y="34"/>
                </a:cxn>
                <a:cxn ang="0">
                  <a:pos x="5" y="28"/>
                </a:cxn>
                <a:cxn ang="0">
                  <a:pos x="11" y="28"/>
                </a:cxn>
                <a:cxn ang="0">
                  <a:pos x="11" y="23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22" y="17"/>
                </a:cxn>
                <a:cxn ang="0">
                  <a:pos x="22" y="17"/>
                </a:cxn>
                <a:cxn ang="0">
                  <a:pos x="27" y="17"/>
                </a:cxn>
                <a:cxn ang="0">
                  <a:pos x="33" y="17"/>
                </a:cxn>
                <a:cxn ang="0">
                  <a:pos x="33" y="11"/>
                </a:cxn>
                <a:cxn ang="0">
                  <a:pos x="38" y="11"/>
                </a:cxn>
                <a:cxn ang="0">
                  <a:pos x="38" y="11"/>
                </a:cxn>
                <a:cxn ang="0">
                  <a:pos x="44" y="6"/>
                </a:cxn>
                <a:cxn ang="0">
                  <a:pos x="44" y="6"/>
                </a:cxn>
                <a:cxn ang="0">
                  <a:pos x="49" y="6"/>
                </a:cxn>
                <a:cxn ang="0">
                  <a:pos x="49" y="6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61" y="0"/>
                </a:cxn>
              </a:cxnLst>
              <a:rect l="0" t="0" r="r" b="b"/>
              <a:pathLst>
                <a:path w="61" h="34">
                  <a:moveTo>
                    <a:pt x="61" y="0"/>
                  </a:moveTo>
                  <a:lnTo>
                    <a:pt x="61" y="6"/>
                  </a:lnTo>
                  <a:lnTo>
                    <a:pt x="55" y="6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4" y="11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3" y="17"/>
                  </a:lnTo>
                  <a:lnTo>
                    <a:pt x="27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34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5" y="28"/>
                  </a:lnTo>
                  <a:lnTo>
                    <a:pt x="11" y="28"/>
                  </a:lnTo>
                  <a:lnTo>
                    <a:pt x="11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7" y="17"/>
                  </a:lnTo>
                  <a:lnTo>
                    <a:pt x="33" y="17"/>
                  </a:lnTo>
                  <a:lnTo>
                    <a:pt x="33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9" name="Freeform 47"/>
            <p:cNvSpPr>
              <a:spLocks/>
            </p:cNvSpPr>
            <p:nvPr/>
          </p:nvSpPr>
          <p:spPr bwMode="auto">
            <a:xfrm>
              <a:off x="1693" y="2871"/>
              <a:ext cx="22" cy="11"/>
            </a:xfrm>
            <a:custGeom>
              <a:avLst/>
              <a:gdLst/>
              <a:ahLst/>
              <a:cxnLst>
                <a:cxn ang="0">
                  <a:pos x="22" y="11"/>
                </a:cxn>
                <a:cxn ang="0">
                  <a:pos x="22" y="11"/>
                </a:cxn>
                <a:cxn ang="0">
                  <a:pos x="22" y="11"/>
                </a:cxn>
                <a:cxn ang="0">
                  <a:pos x="17" y="11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22" y="11"/>
                </a:cxn>
                <a:cxn ang="0">
                  <a:pos x="22" y="11"/>
                </a:cxn>
              </a:cxnLst>
              <a:rect l="0" t="0" r="r" b="b"/>
              <a:pathLst>
                <a:path w="22" h="11">
                  <a:moveTo>
                    <a:pt x="22" y="11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17" y="11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22" y="11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0" name="Freeform 48"/>
            <p:cNvSpPr>
              <a:spLocks/>
            </p:cNvSpPr>
            <p:nvPr/>
          </p:nvSpPr>
          <p:spPr bwMode="auto">
            <a:xfrm>
              <a:off x="1604" y="2876"/>
              <a:ext cx="45" cy="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1" name="Freeform 49"/>
            <p:cNvSpPr>
              <a:spLocks/>
            </p:cNvSpPr>
            <p:nvPr/>
          </p:nvSpPr>
          <p:spPr bwMode="auto">
            <a:xfrm>
              <a:off x="1477" y="2876"/>
              <a:ext cx="11" cy="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2" name="Freeform 50"/>
            <p:cNvSpPr>
              <a:spLocks/>
            </p:cNvSpPr>
            <p:nvPr/>
          </p:nvSpPr>
          <p:spPr bwMode="auto">
            <a:xfrm>
              <a:off x="1588" y="2888"/>
              <a:ext cx="49" cy="1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49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3" name="Freeform 51"/>
            <p:cNvSpPr>
              <a:spLocks/>
            </p:cNvSpPr>
            <p:nvPr/>
          </p:nvSpPr>
          <p:spPr bwMode="auto">
            <a:xfrm>
              <a:off x="1682" y="2888"/>
              <a:ext cx="39" cy="38"/>
            </a:xfrm>
            <a:custGeom>
              <a:avLst/>
              <a:gdLst/>
              <a:ahLst/>
              <a:cxnLst>
                <a:cxn ang="0">
                  <a:pos x="39" y="38"/>
                </a:cxn>
                <a:cxn ang="0">
                  <a:pos x="33" y="33"/>
                </a:cxn>
                <a:cxn ang="0">
                  <a:pos x="28" y="27"/>
                </a:cxn>
                <a:cxn ang="0">
                  <a:pos x="22" y="27"/>
                </a:cxn>
                <a:cxn ang="0">
                  <a:pos x="17" y="22"/>
                </a:cxn>
                <a:cxn ang="0">
                  <a:pos x="11" y="16"/>
                </a:cxn>
                <a:cxn ang="0">
                  <a:pos x="5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11" y="5"/>
                </a:cxn>
                <a:cxn ang="0">
                  <a:pos x="11" y="11"/>
                </a:cxn>
                <a:cxn ang="0">
                  <a:pos x="17" y="16"/>
                </a:cxn>
                <a:cxn ang="0">
                  <a:pos x="22" y="16"/>
                </a:cxn>
                <a:cxn ang="0">
                  <a:pos x="28" y="22"/>
                </a:cxn>
                <a:cxn ang="0">
                  <a:pos x="33" y="27"/>
                </a:cxn>
                <a:cxn ang="0">
                  <a:pos x="33" y="33"/>
                </a:cxn>
                <a:cxn ang="0">
                  <a:pos x="39" y="38"/>
                </a:cxn>
              </a:cxnLst>
              <a:rect l="0" t="0" r="r" b="b"/>
              <a:pathLst>
                <a:path w="39" h="38">
                  <a:moveTo>
                    <a:pt x="39" y="38"/>
                  </a:moveTo>
                  <a:lnTo>
                    <a:pt x="33" y="33"/>
                  </a:lnTo>
                  <a:lnTo>
                    <a:pt x="28" y="27"/>
                  </a:lnTo>
                  <a:lnTo>
                    <a:pt x="22" y="27"/>
                  </a:lnTo>
                  <a:lnTo>
                    <a:pt x="17" y="22"/>
                  </a:lnTo>
                  <a:lnTo>
                    <a:pt x="11" y="1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11" y="5"/>
                  </a:lnTo>
                  <a:lnTo>
                    <a:pt x="11" y="11"/>
                  </a:lnTo>
                  <a:lnTo>
                    <a:pt x="17" y="16"/>
                  </a:lnTo>
                  <a:lnTo>
                    <a:pt x="22" y="16"/>
                  </a:lnTo>
                  <a:lnTo>
                    <a:pt x="28" y="22"/>
                  </a:lnTo>
                  <a:lnTo>
                    <a:pt x="33" y="27"/>
                  </a:lnTo>
                  <a:lnTo>
                    <a:pt x="33" y="33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4" name="Freeform 52"/>
            <p:cNvSpPr>
              <a:spLocks/>
            </p:cNvSpPr>
            <p:nvPr/>
          </p:nvSpPr>
          <p:spPr bwMode="auto">
            <a:xfrm>
              <a:off x="1488" y="2893"/>
              <a:ext cx="16" cy="6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6"/>
                </a:cxn>
              </a:cxnLst>
              <a:rect l="0" t="0" r="r" b="b"/>
              <a:pathLst>
                <a:path w="16" h="6">
                  <a:moveTo>
                    <a:pt x="16" y="6"/>
                  </a:moveTo>
                  <a:lnTo>
                    <a:pt x="16" y="6"/>
                  </a:lnTo>
                  <a:lnTo>
                    <a:pt x="16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5" name="Freeform 53"/>
            <p:cNvSpPr>
              <a:spLocks/>
            </p:cNvSpPr>
            <p:nvPr/>
          </p:nvSpPr>
          <p:spPr bwMode="auto">
            <a:xfrm>
              <a:off x="1410" y="2893"/>
              <a:ext cx="22" cy="22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17" y="11"/>
                </a:cxn>
                <a:cxn ang="0">
                  <a:pos x="17" y="11"/>
                </a:cxn>
                <a:cxn ang="0">
                  <a:pos x="11" y="11"/>
                </a:cxn>
                <a:cxn ang="0">
                  <a:pos x="11" y="17"/>
                </a:cxn>
                <a:cxn ang="0">
                  <a:pos x="6" y="17"/>
                </a:cxn>
                <a:cxn ang="0">
                  <a:pos x="6" y="17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6" y="17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11" y="11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7" y="0"/>
                </a:cxn>
                <a:cxn ang="0">
                  <a:pos x="22" y="0"/>
                </a:cxn>
                <a:cxn ang="0">
                  <a:pos x="22" y="6"/>
                </a:cxn>
              </a:cxnLst>
              <a:rect l="0" t="0" r="r" b="b"/>
              <a:pathLst>
                <a:path w="22" h="22">
                  <a:moveTo>
                    <a:pt x="22" y="6"/>
                  </a:moveTo>
                  <a:lnTo>
                    <a:pt x="17" y="11"/>
                  </a:lnTo>
                  <a:lnTo>
                    <a:pt x="17" y="11"/>
                  </a:lnTo>
                  <a:lnTo>
                    <a:pt x="11" y="11"/>
                  </a:lnTo>
                  <a:lnTo>
                    <a:pt x="11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6" name="Freeform 54"/>
            <p:cNvSpPr>
              <a:spLocks/>
            </p:cNvSpPr>
            <p:nvPr/>
          </p:nvSpPr>
          <p:spPr bwMode="auto">
            <a:xfrm>
              <a:off x="1565" y="2899"/>
              <a:ext cx="61" cy="5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56" y="0"/>
                </a:cxn>
                <a:cxn ang="0">
                  <a:pos x="50" y="0"/>
                </a:cxn>
                <a:cxn ang="0">
                  <a:pos x="50" y="5"/>
                </a:cxn>
                <a:cxn ang="0">
                  <a:pos x="45" y="5"/>
                </a:cxn>
                <a:cxn ang="0">
                  <a:pos x="45" y="5"/>
                </a:cxn>
                <a:cxn ang="0">
                  <a:pos x="39" y="5"/>
                </a:cxn>
                <a:cxn ang="0">
                  <a:pos x="34" y="5"/>
                </a:cxn>
                <a:cxn ang="0">
                  <a:pos x="34" y="5"/>
                </a:cxn>
                <a:cxn ang="0">
                  <a:pos x="28" y="5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6" y="5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1" y="0"/>
                </a:cxn>
              </a:cxnLst>
              <a:rect l="0" t="0" r="r" b="b"/>
              <a:pathLst>
                <a:path w="61" h="5">
                  <a:moveTo>
                    <a:pt x="61" y="0"/>
                  </a:moveTo>
                  <a:lnTo>
                    <a:pt x="56" y="0"/>
                  </a:lnTo>
                  <a:lnTo>
                    <a:pt x="50" y="0"/>
                  </a:lnTo>
                  <a:lnTo>
                    <a:pt x="50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39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28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7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6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7" name="Freeform 55"/>
            <p:cNvSpPr>
              <a:spLocks/>
            </p:cNvSpPr>
            <p:nvPr/>
          </p:nvSpPr>
          <p:spPr bwMode="auto">
            <a:xfrm>
              <a:off x="1560" y="2899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8" name="Freeform 56"/>
            <p:cNvSpPr>
              <a:spLocks/>
            </p:cNvSpPr>
            <p:nvPr/>
          </p:nvSpPr>
          <p:spPr bwMode="auto">
            <a:xfrm>
              <a:off x="1499" y="2904"/>
              <a:ext cx="22" cy="6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1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22" y="6"/>
                </a:cxn>
                <a:cxn ang="0">
                  <a:pos x="22" y="6"/>
                </a:cxn>
              </a:cxnLst>
              <a:rect l="0" t="0" r="r" b="b"/>
              <a:pathLst>
                <a:path w="22" h="6">
                  <a:moveTo>
                    <a:pt x="22" y="6"/>
                  </a:moveTo>
                  <a:lnTo>
                    <a:pt x="22" y="6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1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22" y="6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9" name="Freeform 57"/>
            <p:cNvSpPr>
              <a:spLocks/>
            </p:cNvSpPr>
            <p:nvPr/>
          </p:nvSpPr>
          <p:spPr bwMode="auto">
            <a:xfrm>
              <a:off x="1549" y="2910"/>
              <a:ext cx="61" cy="5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61" y="5"/>
                </a:cxn>
                <a:cxn ang="0">
                  <a:pos x="61" y="5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0" y="5"/>
                </a:cxn>
                <a:cxn ang="0">
                  <a:pos x="44" y="5"/>
                </a:cxn>
                <a:cxn ang="0">
                  <a:pos x="44" y="5"/>
                </a:cxn>
                <a:cxn ang="0">
                  <a:pos x="39" y="5"/>
                </a:cxn>
                <a:cxn ang="0">
                  <a:pos x="33" y="5"/>
                </a:cxn>
                <a:cxn ang="0">
                  <a:pos x="33" y="5"/>
                </a:cxn>
                <a:cxn ang="0">
                  <a:pos x="27" y="5"/>
                </a:cxn>
                <a:cxn ang="0">
                  <a:pos x="27" y="5"/>
                </a:cxn>
                <a:cxn ang="0">
                  <a:pos x="22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1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9" y="0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61" y="0"/>
                </a:cxn>
              </a:cxnLst>
              <a:rect l="0" t="0" r="r" b="b"/>
              <a:pathLst>
                <a:path w="61" h="5">
                  <a:moveTo>
                    <a:pt x="61" y="0"/>
                  </a:moveTo>
                  <a:lnTo>
                    <a:pt x="61" y="5"/>
                  </a:lnTo>
                  <a:lnTo>
                    <a:pt x="61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0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9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1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0" name="Freeform 58"/>
            <p:cNvSpPr>
              <a:spLocks/>
            </p:cNvSpPr>
            <p:nvPr/>
          </p:nvSpPr>
          <p:spPr bwMode="auto">
            <a:xfrm>
              <a:off x="1416" y="2915"/>
              <a:ext cx="44" cy="39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8" y="6"/>
                </a:cxn>
                <a:cxn ang="0">
                  <a:pos x="33" y="11"/>
                </a:cxn>
                <a:cxn ang="0">
                  <a:pos x="27" y="17"/>
                </a:cxn>
                <a:cxn ang="0">
                  <a:pos x="22" y="22"/>
                </a:cxn>
                <a:cxn ang="0">
                  <a:pos x="16" y="22"/>
                </a:cxn>
                <a:cxn ang="0">
                  <a:pos x="11" y="28"/>
                </a:cxn>
                <a:cxn ang="0">
                  <a:pos x="5" y="33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33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4" y="0"/>
                </a:cxn>
              </a:cxnLst>
              <a:rect l="0" t="0" r="r" b="b"/>
              <a:pathLst>
                <a:path w="44" h="39">
                  <a:moveTo>
                    <a:pt x="44" y="0"/>
                  </a:moveTo>
                  <a:lnTo>
                    <a:pt x="38" y="6"/>
                  </a:lnTo>
                  <a:lnTo>
                    <a:pt x="33" y="11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6" y="22"/>
                  </a:lnTo>
                  <a:lnTo>
                    <a:pt x="11" y="28"/>
                  </a:lnTo>
                  <a:lnTo>
                    <a:pt x="5" y="33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1" name="Freeform 59"/>
            <p:cNvSpPr>
              <a:spLocks/>
            </p:cNvSpPr>
            <p:nvPr/>
          </p:nvSpPr>
          <p:spPr bwMode="auto">
            <a:xfrm>
              <a:off x="1660" y="2910"/>
              <a:ext cx="22" cy="22"/>
            </a:xfrm>
            <a:custGeom>
              <a:avLst/>
              <a:gdLst/>
              <a:ahLst/>
              <a:cxnLst>
                <a:cxn ang="0">
                  <a:pos x="22" y="22"/>
                </a:cxn>
                <a:cxn ang="0">
                  <a:pos x="22" y="22"/>
                </a:cxn>
                <a:cxn ang="0">
                  <a:pos x="16" y="22"/>
                </a:cxn>
                <a:cxn ang="0">
                  <a:pos x="16" y="16"/>
                </a:cxn>
                <a:cxn ang="0">
                  <a:pos x="11" y="16"/>
                </a:cxn>
                <a:cxn ang="0">
                  <a:pos x="11" y="11"/>
                </a:cxn>
                <a:cxn ang="0">
                  <a:pos x="5" y="11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6" y="11"/>
                </a:cxn>
                <a:cxn ang="0">
                  <a:pos x="16" y="11"/>
                </a:cxn>
                <a:cxn ang="0">
                  <a:pos x="16" y="16"/>
                </a:cxn>
                <a:cxn ang="0">
                  <a:pos x="22" y="16"/>
                </a:cxn>
                <a:cxn ang="0">
                  <a:pos x="22" y="22"/>
                </a:cxn>
                <a:cxn ang="0">
                  <a:pos x="22" y="22"/>
                </a:cxn>
              </a:cxnLst>
              <a:rect l="0" t="0" r="r" b="b"/>
              <a:pathLst>
                <a:path w="22" h="22">
                  <a:moveTo>
                    <a:pt x="22" y="22"/>
                  </a:moveTo>
                  <a:lnTo>
                    <a:pt x="22" y="22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1" y="16"/>
                  </a:lnTo>
                  <a:lnTo>
                    <a:pt x="11" y="11"/>
                  </a:lnTo>
                  <a:lnTo>
                    <a:pt x="5" y="11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22" y="16"/>
                  </a:lnTo>
                  <a:lnTo>
                    <a:pt x="22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2" name="Freeform 60"/>
            <p:cNvSpPr>
              <a:spLocks/>
            </p:cNvSpPr>
            <p:nvPr/>
          </p:nvSpPr>
          <p:spPr bwMode="auto">
            <a:xfrm>
              <a:off x="1510" y="2921"/>
              <a:ext cx="94" cy="5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66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0"/>
                </a:cxn>
                <a:cxn ang="0">
                  <a:pos x="83" y="0"/>
                </a:cxn>
                <a:cxn ang="0">
                  <a:pos x="83" y="0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4" y="5"/>
                </a:cxn>
                <a:cxn ang="0">
                  <a:pos x="89" y="5"/>
                </a:cxn>
                <a:cxn ang="0">
                  <a:pos x="83" y="5"/>
                </a:cxn>
                <a:cxn ang="0">
                  <a:pos x="78" y="5"/>
                </a:cxn>
                <a:cxn ang="0">
                  <a:pos x="72" y="5"/>
                </a:cxn>
                <a:cxn ang="0">
                  <a:pos x="72" y="5"/>
                </a:cxn>
                <a:cxn ang="0">
                  <a:pos x="66" y="5"/>
                </a:cxn>
                <a:cxn ang="0">
                  <a:pos x="61" y="5"/>
                </a:cxn>
                <a:cxn ang="0">
                  <a:pos x="55" y="5"/>
                </a:cxn>
                <a:cxn ang="0">
                  <a:pos x="50" y="5"/>
                </a:cxn>
                <a:cxn ang="0">
                  <a:pos x="44" y="5"/>
                </a:cxn>
                <a:cxn ang="0">
                  <a:pos x="44" y="5"/>
                </a:cxn>
                <a:cxn ang="0">
                  <a:pos x="39" y="5"/>
                </a:cxn>
                <a:cxn ang="0">
                  <a:pos x="33" y="5"/>
                </a:cxn>
                <a:cxn ang="0">
                  <a:pos x="28" y="5"/>
                </a:cxn>
                <a:cxn ang="0">
                  <a:pos x="22" y="5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17" y="5"/>
                </a:cxn>
                <a:cxn ang="0">
                  <a:pos x="22" y="5"/>
                </a:cxn>
                <a:cxn ang="0">
                  <a:pos x="28" y="5"/>
                </a:cxn>
                <a:cxn ang="0">
                  <a:pos x="33" y="5"/>
                </a:cxn>
                <a:cxn ang="0">
                  <a:pos x="33" y="5"/>
                </a:cxn>
                <a:cxn ang="0">
                  <a:pos x="39" y="5"/>
                </a:cxn>
                <a:cxn ang="0">
                  <a:pos x="44" y="5"/>
                </a:cxn>
                <a:cxn ang="0">
                  <a:pos x="44" y="5"/>
                </a:cxn>
                <a:cxn ang="0">
                  <a:pos x="50" y="5"/>
                </a:cxn>
                <a:cxn ang="0">
                  <a:pos x="55" y="5"/>
                </a:cxn>
                <a:cxn ang="0">
                  <a:pos x="55" y="0"/>
                </a:cxn>
                <a:cxn ang="0">
                  <a:pos x="61" y="0"/>
                </a:cxn>
              </a:cxnLst>
              <a:rect l="0" t="0" r="r" b="b"/>
              <a:pathLst>
                <a:path w="94" h="5">
                  <a:moveTo>
                    <a:pt x="61" y="0"/>
                  </a:moveTo>
                  <a:lnTo>
                    <a:pt x="66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89" y="5"/>
                  </a:lnTo>
                  <a:lnTo>
                    <a:pt x="83" y="5"/>
                  </a:lnTo>
                  <a:lnTo>
                    <a:pt x="78" y="5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66" y="5"/>
                  </a:lnTo>
                  <a:lnTo>
                    <a:pt x="61" y="5"/>
                  </a:lnTo>
                  <a:lnTo>
                    <a:pt x="55" y="5"/>
                  </a:lnTo>
                  <a:lnTo>
                    <a:pt x="50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9" y="5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22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17" y="5"/>
                  </a:lnTo>
                  <a:lnTo>
                    <a:pt x="22" y="5"/>
                  </a:lnTo>
                  <a:lnTo>
                    <a:pt x="28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9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50" y="5"/>
                  </a:lnTo>
                  <a:lnTo>
                    <a:pt x="55" y="5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3" name="Freeform 61"/>
            <p:cNvSpPr>
              <a:spLocks/>
            </p:cNvSpPr>
            <p:nvPr/>
          </p:nvSpPr>
          <p:spPr bwMode="auto">
            <a:xfrm>
              <a:off x="1643" y="2926"/>
              <a:ext cx="28" cy="28"/>
            </a:xfrm>
            <a:custGeom>
              <a:avLst/>
              <a:gdLst/>
              <a:ahLst/>
              <a:cxnLst>
                <a:cxn ang="0">
                  <a:pos x="28" y="28"/>
                </a:cxn>
                <a:cxn ang="0">
                  <a:pos x="22" y="28"/>
                </a:cxn>
                <a:cxn ang="0">
                  <a:pos x="22" y="22"/>
                </a:cxn>
                <a:cxn ang="0">
                  <a:pos x="17" y="22"/>
                </a:cxn>
                <a:cxn ang="0">
                  <a:pos x="11" y="17"/>
                </a:cxn>
                <a:cxn ang="0">
                  <a:pos x="11" y="11"/>
                </a:cxn>
                <a:cxn ang="0">
                  <a:pos x="6" y="11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6"/>
                </a:cxn>
                <a:cxn ang="0">
                  <a:pos x="11" y="6"/>
                </a:cxn>
                <a:cxn ang="0">
                  <a:pos x="11" y="11"/>
                </a:cxn>
                <a:cxn ang="0">
                  <a:pos x="17" y="17"/>
                </a:cxn>
                <a:cxn ang="0">
                  <a:pos x="17" y="17"/>
                </a:cxn>
                <a:cxn ang="0">
                  <a:pos x="22" y="22"/>
                </a:cxn>
                <a:cxn ang="0">
                  <a:pos x="22" y="28"/>
                </a:cxn>
                <a:cxn ang="0">
                  <a:pos x="28" y="28"/>
                </a:cxn>
              </a:cxnLst>
              <a:rect l="0" t="0" r="r" b="b"/>
              <a:pathLst>
                <a:path w="28" h="28">
                  <a:moveTo>
                    <a:pt x="28" y="28"/>
                  </a:moveTo>
                  <a:lnTo>
                    <a:pt x="22" y="28"/>
                  </a:lnTo>
                  <a:lnTo>
                    <a:pt x="22" y="22"/>
                  </a:lnTo>
                  <a:lnTo>
                    <a:pt x="17" y="22"/>
                  </a:lnTo>
                  <a:lnTo>
                    <a:pt x="11" y="17"/>
                  </a:lnTo>
                  <a:lnTo>
                    <a:pt x="11" y="11"/>
                  </a:lnTo>
                  <a:lnTo>
                    <a:pt x="6" y="11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1" y="6"/>
                  </a:lnTo>
                  <a:lnTo>
                    <a:pt x="11" y="11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22" y="22"/>
                  </a:lnTo>
                  <a:lnTo>
                    <a:pt x="22" y="28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4" name="Freeform 62"/>
            <p:cNvSpPr>
              <a:spLocks/>
            </p:cNvSpPr>
            <p:nvPr/>
          </p:nvSpPr>
          <p:spPr bwMode="auto">
            <a:xfrm>
              <a:off x="1515" y="2932"/>
              <a:ext cx="84" cy="5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84" y="0"/>
                </a:cxn>
                <a:cxn ang="0">
                  <a:pos x="84" y="5"/>
                </a:cxn>
                <a:cxn ang="0">
                  <a:pos x="84" y="5"/>
                </a:cxn>
                <a:cxn ang="0">
                  <a:pos x="84" y="5"/>
                </a:cxn>
                <a:cxn ang="0">
                  <a:pos x="78" y="5"/>
                </a:cxn>
                <a:cxn ang="0">
                  <a:pos x="73" y="5"/>
                </a:cxn>
                <a:cxn ang="0">
                  <a:pos x="67" y="5"/>
                </a:cxn>
                <a:cxn ang="0">
                  <a:pos x="61" y="5"/>
                </a:cxn>
                <a:cxn ang="0">
                  <a:pos x="56" y="5"/>
                </a:cxn>
                <a:cxn ang="0">
                  <a:pos x="56" y="5"/>
                </a:cxn>
                <a:cxn ang="0">
                  <a:pos x="50" y="5"/>
                </a:cxn>
                <a:cxn ang="0">
                  <a:pos x="45" y="5"/>
                </a:cxn>
                <a:cxn ang="0">
                  <a:pos x="39" y="5"/>
                </a:cxn>
                <a:cxn ang="0">
                  <a:pos x="34" y="5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3" y="5"/>
                </a:cxn>
                <a:cxn ang="0">
                  <a:pos x="17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5"/>
                </a:cxn>
                <a:cxn ang="0">
                  <a:pos x="17" y="5"/>
                </a:cxn>
                <a:cxn ang="0">
                  <a:pos x="23" y="5"/>
                </a:cxn>
                <a:cxn ang="0">
                  <a:pos x="28" y="5"/>
                </a:cxn>
                <a:cxn ang="0">
                  <a:pos x="34" y="5"/>
                </a:cxn>
                <a:cxn ang="0">
                  <a:pos x="39" y="5"/>
                </a:cxn>
                <a:cxn ang="0">
                  <a:pos x="39" y="5"/>
                </a:cxn>
                <a:cxn ang="0">
                  <a:pos x="45" y="5"/>
                </a:cxn>
                <a:cxn ang="0">
                  <a:pos x="50" y="5"/>
                </a:cxn>
                <a:cxn ang="0">
                  <a:pos x="56" y="5"/>
                </a:cxn>
                <a:cxn ang="0">
                  <a:pos x="61" y="5"/>
                </a:cxn>
                <a:cxn ang="0">
                  <a:pos x="67" y="5"/>
                </a:cxn>
                <a:cxn ang="0">
                  <a:pos x="73" y="0"/>
                </a:cxn>
                <a:cxn ang="0">
                  <a:pos x="78" y="0"/>
                </a:cxn>
                <a:cxn ang="0">
                  <a:pos x="84" y="0"/>
                </a:cxn>
              </a:cxnLst>
              <a:rect l="0" t="0" r="r" b="b"/>
              <a:pathLst>
                <a:path w="84" h="5">
                  <a:moveTo>
                    <a:pt x="84" y="0"/>
                  </a:moveTo>
                  <a:lnTo>
                    <a:pt x="84" y="0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78" y="5"/>
                  </a:lnTo>
                  <a:lnTo>
                    <a:pt x="73" y="5"/>
                  </a:lnTo>
                  <a:lnTo>
                    <a:pt x="67" y="5"/>
                  </a:lnTo>
                  <a:lnTo>
                    <a:pt x="61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0" y="5"/>
                  </a:lnTo>
                  <a:lnTo>
                    <a:pt x="45" y="5"/>
                  </a:lnTo>
                  <a:lnTo>
                    <a:pt x="39" y="5"/>
                  </a:lnTo>
                  <a:lnTo>
                    <a:pt x="34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3" y="5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7" y="5"/>
                  </a:lnTo>
                  <a:lnTo>
                    <a:pt x="23" y="5"/>
                  </a:lnTo>
                  <a:lnTo>
                    <a:pt x="28" y="5"/>
                  </a:lnTo>
                  <a:lnTo>
                    <a:pt x="34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45" y="5"/>
                  </a:lnTo>
                  <a:lnTo>
                    <a:pt x="50" y="5"/>
                  </a:lnTo>
                  <a:lnTo>
                    <a:pt x="56" y="5"/>
                  </a:lnTo>
                  <a:lnTo>
                    <a:pt x="61" y="5"/>
                  </a:lnTo>
                  <a:lnTo>
                    <a:pt x="67" y="5"/>
                  </a:lnTo>
                  <a:lnTo>
                    <a:pt x="73" y="0"/>
                  </a:lnTo>
                  <a:lnTo>
                    <a:pt x="78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5" name="Freeform 63"/>
            <p:cNvSpPr>
              <a:spLocks/>
            </p:cNvSpPr>
            <p:nvPr/>
          </p:nvSpPr>
          <p:spPr bwMode="auto">
            <a:xfrm>
              <a:off x="1454" y="2932"/>
              <a:ext cx="17" cy="2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5"/>
                </a:cxn>
                <a:cxn ang="0">
                  <a:pos x="17" y="11"/>
                </a:cxn>
                <a:cxn ang="0">
                  <a:pos x="11" y="11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6" y="16"/>
                </a:cxn>
                <a:cxn ang="0">
                  <a:pos x="6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6" y="11"/>
                </a:cxn>
                <a:cxn ang="0">
                  <a:pos x="11" y="11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17" h="22">
                  <a:moveTo>
                    <a:pt x="17" y="0"/>
                  </a:moveTo>
                  <a:lnTo>
                    <a:pt x="17" y="5"/>
                  </a:lnTo>
                  <a:lnTo>
                    <a:pt x="17" y="11"/>
                  </a:lnTo>
                  <a:lnTo>
                    <a:pt x="11" y="11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1"/>
                  </a:lnTo>
                  <a:lnTo>
                    <a:pt x="11" y="11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6" name="Freeform 64"/>
            <p:cNvSpPr>
              <a:spLocks/>
            </p:cNvSpPr>
            <p:nvPr/>
          </p:nvSpPr>
          <p:spPr bwMode="auto">
            <a:xfrm>
              <a:off x="1515" y="2943"/>
              <a:ext cx="84" cy="11"/>
            </a:xfrm>
            <a:custGeom>
              <a:avLst/>
              <a:gdLst/>
              <a:ahLst/>
              <a:cxnLst>
                <a:cxn ang="0">
                  <a:pos x="39" y="5"/>
                </a:cxn>
                <a:cxn ang="0">
                  <a:pos x="45" y="5"/>
                </a:cxn>
                <a:cxn ang="0">
                  <a:pos x="50" y="5"/>
                </a:cxn>
                <a:cxn ang="0">
                  <a:pos x="56" y="5"/>
                </a:cxn>
                <a:cxn ang="0">
                  <a:pos x="61" y="5"/>
                </a:cxn>
                <a:cxn ang="0">
                  <a:pos x="67" y="5"/>
                </a:cxn>
                <a:cxn ang="0">
                  <a:pos x="73" y="5"/>
                </a:cxn>
                <a:cxn ang="0">
                  <a:pos x="78" y="5"/>
                </a:cxn>
                <a:cxn ang="0">
                  <a:pos x="84" y="0"/>
                </a:cxn>
                <a:cxn ang="0">
                  <a:pos x="84" y="5"/>
                </a:cxn>
                <a:cxn ang="0">
                  <a:pos x="84" y="5"/>
                </a:cxn>
                <a:cxn ang="0">
                  <a:pos x="84" y="5"/>
                </a:cxn>
                <a:cxn ang="0">
                  <a:pos x="84" y="5"/>
                </a:cxn>
                <a:cxn ang="0">
                  <a:pos x="78" y="5"/>
                </a:cxn>
                <a:cxn ang="0">
                  <a:pos x="73" y="11"/>
                </a:cxn>
                <a:cxn ang="0">
                  <a:pos x="73" y="11"/>
                </a:cxn>
                <a:cxn ang="0">
                  <a:pos x="67" y="11"/>
                </a:cxn>
                <a:cxn ang="0">
                  <a:pos x="61" y="11"/>
                </a:cxn>
                <a:cxn ang="0">
                  <a:pos x="56" y="11"/>
                </a:cxn>
                <a:cxn ang="0">
                  <a:pos x="50" y="11"/>
                </a:cxn>
                <a:cxn ang="0">
                  <a:pos x="45" y="11"/>
                </a:cxn>
                <a:cxn ang="0">
                  <a:pos x="45" y="11"/>
                </a:cxn>
                <a:cxn ang="0">
                  <a:pos x="39" y="5"/>
                </a:cxn>
                <a:cxn ang="0">
                  <a:pos x="34" y="5"/>
                </a:cxn>
                <a:cxn ang="0">
                  <a:pos x="28" y="5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17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34" y="5"/>
                </a:cxn>
                <a:cxn ang="0">
                  <a:pos x="34" y="5"/>
                </a:cxn>
                <a:cxn ang="0">
                  <a:pos x="39" y="5"/>
                </a:cxn>
                <a:cxn ang="0">
                  <a:pos x="39" y="5"/>
                </a:cxn>
              </a:cxnLst>
              <a:rect l="0" t="0" r="r" b="b"/>
              <a:pathLst>
                <a:path w="84" h="11">
                  <a:moveTo>
                    <a:pt x="39" y="5"/>
                  </a:moveTo>
                  <a:lnTo>
                    <a:pt x="45" y="5"/>
                  </a:lnTo>
                  <a:lnTo>
                    <a:pt x="50" y="5"/>
                  </a:lnTo>
                  <a:lnTo>
                    <a:pt x="56" y="5"/>
                  </a:lnTo>
                  <a:lnTo>
                    <a:pt x="61" y="5"/>
                  </a:lnTo>
                  <a:lnTo>
                    <a:pt x="67" y="5"/>
                  </a:lnTo>
                  <a:lnTo>
                    <a:pt x="73" y="5"/>
                  </a:lnTo>
                  <a:lnTo>
                    <a:pt x="78" y="5"/>
                  </a:lnTo>
                  <a:lnTo>
                    <a:pt x="84" y="0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78" y="5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67" y="11"/>
                  </a:lnTo>
                  <a:lnTo>
                    <a:pt x="61" y="11"/>
                  </a:lnTo>
                  <a:lnTo>
                    <a:pt x="56" y="11"/>
                  </a:lnTo>
                  <a:lnTo>
                    <a:pt x="50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39" y="5"/>
                  </a:lnTo>
                  <a:lnTo>
                    <a:pt x="34" y="5"/>
                  </a:lnTo>
                  <a:lnTo>
                    <a:pt x="28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9" y="5"/>
                  </a:lnTo>
                  <a:lnTo>
                    <a:pt x="3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7" name="Freeform 65"/>
            <p:cNvSpPr>
              <a:spLocks/>
            </p:cNvSpPr>
            <p:nvPr/>
          </p:nvSpPr>
          <p:spPr bwMode="auto">
            <a:xfrm>
              <a:off x="1637" y="2954"/>
              <a:ext cx="6" cy="11"/>
            </a:xfrm>
            <a:custGeom>
              <a:avLst/>
              <a:gdLst/>
              <a:ahLst/>
              <a:cxnLst>
                <a:cxn ang="0">
                  <a:pos x="6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11"/>
                </a:cxn>
                <a:cxn ang="0">
                  <a:pos x="6" y="11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lnTo>
                    <a:pt x="6" y="11"/>
                  </a:lnTo>
                  <a:lnTo>
                    <a:pt x="6" y="11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11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8" name="Freeform 66"/>
            <p:cNvSpPr>
              <a:spLocks/>
            </p:cNvSpPr>
            <p:nvPr/>
          </p:nvSpPr>
          <p:spPr bwMode="auto">
            <a:xfrm>
              <a:off x="1521" y="2954"/>
              <a:ext cx="78" cy="11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9" y="5"/>
                </a:cxn>
                <a:cxn ang="0">
                  <a:pos x="44" y="5"/>
                </a:cxn>
                <a:cxn ang="0">
                  <a:pos x="50" y="5"/>
                </a:cxn>
                <a:cxn ang="0">
                  <a:pos x="55" y="5"/>
                </a:cxn>
                <a:cxn ang="0">
                  <a:pos x="61" y="5"/>
                </a:cxn>
                <a:cxn ang="0">
                  <a:pos x="67" y="5"/>
                </a:cxn>
                <a:cxn ang="0">
                  <a:pos x="72" y="5"/>
                </a:cxn>
                <a:cxn ang="0">
                  <a:pos x="72" y="5"/>
                </a:cxn>
                <a:cxn ang="0">
                  <a:pos x="78" y="5"/>
                </a:cxn>
                <a:cxn ang="0">
                  <a:pos x="78" y="5"/>
                </a:cxn>
                <a:cxn ang="0">
                  <a:pos x="78" y="5"/>
                </a:cxn>
                <a:cxn ang="0">
                  <a:pos x="72" y="5"/>
                </a:cxn>
                <a:cxn ang="0">
                  <a:pos x="72" y="11"/>
                </a:cxn>
                <a:cxn ang="0">
                  <a:pos x="72" y="11"/>
                </a:cxn>
                <a:cxn ang="0">
                  <a:pos x="67" y="11"/>
                </a:cxn>
                <a:cxn ang="0">
                  <a:pos x="67" y="11"/>
                </a:cxn>
                <a:cxn ang="0">
                  <a:pos x="61" y="11"/>
                </a:cxn>
                <a:cxn ang="0">
                  <a:pos x="61" y="11"/>
                </a:cxn>
                <a:cxn ang="0">
                  <a:pos x="55" y="11"/>
                </a:cxn>
                <a:cxn ang="0">
                  <a:pos x="50" y="11"/>
                </a:cxn>
                <a:cxn ang="0">
                  <a:pos x="44" y="11"/>
                </a:cxn>
                <a:cxn ang="0">
                  <a:pos x="44" y="11"/>
                </a:cxn>
                <a:cxn ang="0">
                  <a:pos x="39" y="11"/>
                </a:cxn>
                <a:cxn ang="0">
                  <a:pos x="33" y="11"/>
                </a:cxn>
                <a:cxn ang="0">
                  <a:pos x="28" y="11"/>
                </a:cxn>
                <a:cxn ang="0">
                  <a:pos x="28" y="5"/>
                </a:cxn>
                <a:cxn ang="0">
                  <a:pos x="22" y="5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7" y="5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8" y="5"/>
                </a:cxn>
                <a:cxn ang="0">
                  <a:pos x="33" y="5"/>
                </a:cxn>
              </a:cxnLst>
              <a:rect l="0" t="0" r="r" b="b"/>
              <a:pathLst>
                <a:path w="78" h="11">
                  <a:moveTo>
                    <a:pt x="33" y="5"/>
                  </a:moveTo>
                  <a:lnTo>
                    <a:pt x="39" y="5"/>
                  </a:lnTo>
                  <a:lnTo>
                    <a:pt x="44" y="5"/>
                  </a:lnTo>
                  <a:lnTo>
                    <a:pt x="50" y="5"/>
                  </a:lnTo>
                  <a:lnTo>
                    <a:pt x="55" y="5"/>
                  </a:lnTo>
                  <a:lnTo>
                    <a:pt x="61" y="5"/>
                  </a:lnTo>
                  <a:lnTo>
                    <a:pt x="67" y="5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2" y="5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55" y="11"/>
                  </a:lnTo>
                  <a:lnTo>
                    <a:pt x="50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39" y="11"/>
                  </a:lnTo>
                  <a:lnTo>
                    <a:pt x="33" y="11"/>
                  </a:lnTo>
                  <a:lnTo>
                    <a:pt x="28" y="11"/>
                  </a:lnTo>
                  <a:lnTo>
                    <a:pt x="28" y="5"/>
                  </a:lnTo>
                  <a:lnTo>
                    <a:pt x="22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1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8" y="5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9" name="Freeform 67"/>
            <p:cNvSpPr>
              <a:spLocks/>
            </p:cNvSpPr>
            <p:nvPr/>
          </p:nvSpPr>
          <p:spPr bwMode="auto">
            <a:xfrm>
              <a:off x="1593" y="2982"/>
              <a:ext cx="11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0" y="5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0" y="5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0" name="Freeform 68"/>
            <p:cNvSpPr>
              <a:spLocks/>
            </p:cNvSpPr>
            <p:nvPr/>
          </p:nvSpPr>
          <p:spPr bwMode="auto">
            <a:xfrm>
              <a:off x="1510" y="3020"/>
              <a:ext cx="94" cy="34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4" y="6"/>
                </a:cxn>
                <a:cxn ang="0">
                  <a:pos x="89" y="11"/>
                </a:cxn>
                <a:cxn ang="0">
                  <a:pos x="83" y="11"/>
                </a:cxn>
                <a:cxn ang="0">
                  <a:pos x="78" y="17"/>
                </a:cxn>
                <a:cxn ang="0">
                  <a:pos x="66" y="17"/>
                </a:cxn>
                <a:cxn ang="0">
                  <a:pos x="55" y="22"/>
                </a:cxn>
                <a:cxn ang="0">
                  <a:pos x="50" y="28"/>
                </a:cxn>
                <a:cxn ang="0">
                  <a:pos x="39" y="28"/>
                </a:cxn>
                <a:cxn ang="0">
                  <a:pos x="28" y="28"/>
                </a:cxn>
                <a:cxn ang="0">
                  <a:pos x="17" y="34"/>
                </a:cxn>
                <a:cxn ang="0">
                  <a:pos x="5" y="34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28"/>
                </a:cxn>
                <a:cxn ang="0">
                  <a:pos x="5" y="28"/>
                </a:cxn>
                <a:cxn ang="0">
                  <a:pos x="11" y="28"/>
                </a:cxn>
                <a:cxn ang="0">
                  <a:pos x="11" y="28"/>
                </a:cxn>
                <a:cxn ang="0">
                  <a:pos x="11" y="22"/>
                </a:cxn>
                <a:cxn ang="0">
                  <a:pos x="11" y="22"/>
                </a:cxn>
                <a:cxn ang="0">
                  <a:pos x="5" y="22"/>
                </a:cxn>
                <a:cxn ang="0">
                  <a:pos x="5" y="22"/>
                </a:cxn>
                <a:cxn ang="0">
                  <a:pos x="5" y="22"/>
                </a:cxn>
                <a:cxn ang="0">
                  <a:pos x="11" y="22"/>
                </a:cxn>
                <a:cxn ang="0">
                  <a:pos x="17" y="22"/>
                </a:cxn>
                <a:cxn ang="0">
                  <a:pos x="28" y="22"/>
                </a:cxn>
                <a:cxn ang="0">
                  <a:pos x="33" y="17"/>
                </a:cxn>
                <a:cxn ang="0">
                  <a:pos x="39" y="17"/>
                </a:cxn>
                <a:cxn ang="0">
                  <a:pos x="44" y="17"/>
                </a:cxn>
                <a:cxn ang="0">
                  <a:pos x="50" y="17"/>
                </a:cxn>
                <a:cxn ang="0">
                  <a:pos x="55" y="17"/>
                </a:cxn>
                <a:cxn ang="0">
                  <a:pos x="61" y="17"/>
                </a:cxn>
                <a:cxn ang="0">
                  <a:pos x="61" y="17"/>
                </a:cxn>
                <a:cxn ang="0">
                  <a:pos x="66" y="17"/>
                </a:cxn>
                <a:cxn ang="0">
                  <a:pos x="72" y="17"/>
                </a:cxn>
                <a:cxn ang="0">
                  <a:pos x="78" y="17"/>
                </a:cxn>
                <a:cxn ang="0">
                  <a:pos x="83" y="11"/>
                </a:cxn>
                <a:cxn ang="0">
                  <a:pos x="89" y="6"/>
                </a:cxn>
                <a:cxn ang="0">
                  <a:pos x="89" y="0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94" h="34">
                  <a:moveTo>
                    <a:pt x="94" y="0"/>
                  </a:moveTo>
                  <a:lnTo>
                    <a:pt x="94" y="0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4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78" y="17"/>
                  </a:lnTo>
                  <a:lnTo>
                    <a:pt x="72" y="17"/>
                  </a:lnTo>
                  <a:lnTo>
                    <a:pt x="66" y="17"/>
                  </a:lnTo>
                  <a:lnTo>
                    <a:pt x="61" y="22"/>
                  </a:lnTo>
                  <a:lnTo>
                    <a:pt x="55" y="22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44" y="28"/>
                  </a:lnTo>
                  <a:lnTo>
                    <a:pt x="39" y="28"/>
                  </a:lnTo>
                  <a:lnTo>
                    <a:pt x="33" y="28"/>
                  </a:lnTo>
                  <a:lnTo>
                    <a:pt x="28" y="28"/>
                  </a:lnTo>
                  <a:lnTo>
                    <a:pt x="22" y="34"/>
                  </a:lnTo>
                  <a:lnTo>
                    <a:pt x="17" y="34"/>
                  </a:lnTo>
                  <a:lnTo>
                    <a:pt x="11" y="34"/>
                  </a:lnTo>
                  <a:lnTo>
                    <a:pt x="5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22" y="22"/>
                  </a:lnTo>
                  <a:lnTo>
                    <a:pt x="28" y="22"/>
                  </a:lnTo>
                  <a:lnTo>
                    <a:pt x="28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9" y="17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6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8" y="17"/>
                  </a:lnTo>
                  <a:lnTo>
                    <a:pt x="78" y="17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1" name="Freeform 69"/>
            <p:cNvSpPr>
              <a:spLocks/>
            </p:cNvSpPr>
            <p:nvPr/>
          </p:nvSpPr>
          <p:spPr bwMode="auto">
            <a:xfrm>
              <a:off x="1510" y="3042"/>
              <a:ext cx="94" cy="34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4" y="6"/>
                </a:cxn>
                <a:cxn ang="0">
                  <a:pos x="89" y="12"/>
                </a:cxn>
                <a:cxn ang="0">
                  <a:pos x="83" y="17"/>
                </a:cxn>
                <a:cxn ang="0">
                  <a:pos x="72" y="17"/>
                </a:cxn>
                <a:cxn ang="0">
                  <a:pos x="61" y="23"/>
                </a:cxn>
                <a:cxn ang="0">
                  <a:pos x="55" y="28"/>
                </a:cxn>
                <a:cxn ang="0">
                  <a:pos x="44" y="28"/>
                </a:cxn>
                <a:cxn ang="0">
                  <a:pos x="33" y="28"/>
                </a:cxn>
                <a:cxn ang="0">
                  <a:pos x="22" y="34"/>
                </a:cxn>
                <a:cxn ang="0">
                  <a:pos x="17" y="34"/>
                </a:cxn>
                <a:cxn ang="0">
                  <a:pos x="11" y="34"/>
                </a:cxn>
                <a:cxn ang="0">
                  <a:pos x="5" y="34"/>
                </a:cxn>
                <a:cxn ang="0">
                  <a:pos x="0" y="34"/>
                </a:cxn>
                <a:cxn ang="0">
                  <a:pos x="0" y="28"/>
                </a:cxn>
                <a:cxn ang="0">
                  <a:pos x="5" y="28"/>
                </a:cxn>
                <a:cxn ang="0">
                  <a:pos x="11" y="28"/>
                </a:cxn>
                <a:cxn ang="0">
                  <a:pos x="11" y="28"/>
                </a:cxn>
                <a:cxn ang="0">
                  <a:pos x="5" y="23"/>
                </a:cxn>
                <a:cxn ang="0">
                  <a:pos x="5" y="23"/>
                </a:cxn>
                <a:cxn ang="0">
                  <a:pos x="17" y="23"/>
                </a:cxn>
                <a:cxn ang="0">
                  <a:pos x="22" y="17"/>
                </a:cxn>
                <a:cxn ang="0">
                  <a:pos x="28" y="17"/>
                </a:cxn>
                <a:cxn ang="0">
                  <a:pos x="33" y="17"/>
                </a:cxn>
                <a:cxn ang="0">
                  <a:pos x="39" y="17"/>
                </a:cxn>
                <a:cxn ang="0">
                  <a:pos x="44" y="17"/>
                </a:cxn>
                <a:cxn ang="0">
                  <a:pos x="55" y="12"/>
                </a:cxn>
                <a:cxn ang="0">
                  <a:pos x="61" y="17"/>
                </a:cxn>
                <a:cxn ang="0">
                  <a:pos x="66" y="17"/>
                </a:cxn>
                <a:cxn ang="0">
                  <a:pos x="72" y="12"/>
                </a:cxn>
                <a:cxn ang="0">
                  <a:pos x="83" y="12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89" y="0"/>
                </a:cxn>
                <a:cxn ang="0">
                  <a:pos x="94" y="0"/>
                </a:cxn>
              </a:cxnLst>
              <a:rect l="0" t="0" r="r" b="b"/>
              <a:pathLst>
                <a:path w="94" h="34">
                  <a:moveTo>
                    <a:pt x="94" y="0"/>
                  </a:moveTo>
                  <a:lnTo>
                    <a:pt x="94" y="0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4" y="12"/>
                  </a:lnTo>
                  <a:lnTo>
                    <a:pt x="89" y="12"/>
                  </a:lnTo>
                  <a:lnTo>
                    <a:pt x="83" y="12"/>
                  </a:lnTo>
                  <a:lnTo>
                    <a:pt x="83" y="17"/>
                  </a:lnTo>
                  <a:lnTo>
                    <a:pt x="78" y="17"/>
                  </a:lnTo>
                  <a:lnTo>
                    <a:pt x="72" y="17"/>
                  </a:lnTo>
                  <a:lnTo>
                    <a:pt x="66" y="23"/>
                  </a:lnTo>
                  <a:lnTo>
                    <a:pt x="61" y="23"/>
                  </a:lnTo>
                  <a:lnTo>
                    <a:pt x="61" y="23"/>
                  </a:lnTo>
                  <a:lnTo>
                    <a:pt x="55" y="28"/>
                  </a:lnTo>
                  <a:lnTo>
                    <a:pt x="50" y="28"/>
                  </a:lnTo>
                  <a:lnTo>
                    <a:pt x="44" y="28"/>
                  </a:lnTo>
                  <a:lnTo>
                    <a:pt x="39" y="28"/>
                  </a:lnTo>
                  <a:lnTo>
                    <a:pt x="33" y="28"/>
                  </a:lnTo>
                  <a:lnTo>
                    <a:pt x="28" y="34"/>
                  </a:lnTo>
                  <a:lnTo>
                    <a:pt x="22" y="34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11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8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50" y="12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6" y="17"/>
                  </a:lnTo>
                  <a:lnTo>
                    <a:pt x="72" y="17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2" name="Freeform 70"/>
            <p:cNvSpPr>
              <a:spLocks/>
            </p:cNvSpPr>
            <p:nvPr/>
          </p:nvSpPr>
          <p:spPr bwMode="auto">
            <a:xfrm>
              <a:off x="1527" y="3065"/>
              <a:ext cx="72" cy="22"/>
            </a:xfrm>
            <a:custGeom>
              <a:avLst/>
              <a:gdLst/>
              <a:ahLst/>
              <a:cxnLst>
                <a:cxn ang="0">
                  <a:pos x="72" y="11"/>
                </a:cxn>
                <a:cxn ang="0">
                  <a:pos x="66" y="16"/>
                </a:cxn>
                <a:cxn ang="0">
                  <a:pos x="55" y="16"/>
                </a:cxn>
                <a:cxn ang="0">
                  <a:pos x="49" y="22"/>
                </a:cxn>
                <a:cxn ang="0">
                  <a:pos x="44" y="22"/>
                </a:cxn>
                <a:cxn ang="0">
                  <a:pos x="38" y="22"/>
                </a:cxn>
                <a:cxn ang="0">
                  <a:pos x="33" y="22"/>
                </a:cxn>
                <a:cxn ang="0">
                  <a:pos x="27" y="22"/>
                </a:cxn>
                <a:cxn ang="0">
                  <a:pos x="22" y="22"/>
                </a:cxn>
                <a:cxn ang="0">
                  <a:pos x="16" y="22"/>
                </a:cxn>
                <a:cxn ang="0">
                  <a:pos x="11" y="22"/>
                </a:cxn>
                <a:cxn ang="0">
                  <a:pos x="5" y="22"/>
                </a:cxn>
                <a:cxn ang="0">
                  <a:pos x="0" y="22"/>
                </a:cxn>
                <a:cxn ang="0">
                  <a:pos x="5" y="22"/>
                </a:cxn>
                <a:cxn ang="0">
                  <a:pos x="5" y="22"/>
                </a:cxn>
                <a:cxn ang="0">
                  <a:pos x="5" y="22"/>
                </a:cxn>
                <a:cxn ang="0">
                  <a:pos x="11" y="22"/>
                </a:cxn>
                <a:cxn ang="0">
                  <a:pos x="22" y="16"/>
                </a:cxn>
                <a:cxn ang="0">
                  <a:pos x="27" y="16"/>
                </a:cxn>
                <a:cxn ang="0">
                  <a:pos x="33" y="16"/>
                </a:cxn>
                <a:cxn ang="0">
                  <a:pos x="38" y="16"/>
                </a:cxn>
                <a:cxn ang="0">
                  <a:pos x="44" y="16"/>
                </a:cxn>
                <a:cxn ang="0">
                  <a:pos x="49" y="16"/>
                </a:cxn>
                <a:cxn ang="0">
                  <a:pos x="55" y="16"/>
                </a:cxn>
                <a:cxn ang="0">
                  <a:pos x="61" y="16"/>
                </a:cxn>
                <a:cxn ang="0">
                  <a:pos x="61" y="11"/>
                </a:cxn>
                <a:cxn ang="0">
                  <a:pos x="61" y="11"/>
                </a:cxn>
                <a:cxn ang="0">
                  <a:pos x="66" y="11"/>
                </a:cxn>
                <a:cxn ang="0">
                  <a:pos x="66" y="5"/>
                </a:cxn>
                <a:cxn ang="0">
                  <a:pos x="72" y="5"/>
                </a:cxn>
                <a:cxn ang="0">
                  <a:pos x="72" y="5"/>
                </a:cxn>
                <a:cxn ang="0">
                  <a:pos x="72" y="5"/>
                </a:cxn>
              </a:cxnLst>
              <a:rect l="0" t="0" r="r" b="b"/>
              <a:pathLst>
                <a:path w="72" h="22">
                  <a:moveTo>
                    <a:pt x="72" y="11"/>
                  </a:moveTo>
                  <a:lnTo>
                    <a:pt x="72" y="11"/>
                  </a:lnTo>
                  <a:lnTo>
                    <a:pt x="66" y="11"/>
                  </a:lnTo>
                  <a:lnTo>
                    <a:pt x="66" y="16"/>
                  </a:lnTo>
                  <a:lnTo>
                    <a:pt x="61" y="16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3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6" y="2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7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72" y="5"/>
                  </a:lnTo>
                  <a:lnTo>
                    <a:pt x="72" y="0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2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3" name="Freeform 71"/>
            <p:cNvSpPr>
              <a:spLocks/>
            </p:cNvSpPr>
            <p:nvPr/>
          </p:nvSpPr>
          <p:spPr bwMode="auto">
            <a:xfrm>
              <a:off x="1532" y="3098"/>
              <a:ext cx="39" cy="5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3" y="0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9" y="0"/>
                </a:cxn>
              </a:cxnLst>
              <a:rect l="0" t="0" r="r" b="b"/>
              <a:pathLst>
                <a:path w="39" h="5">
                  <a:moveTo>
                    <a:pt x="39" y="0"/>
                  </a:move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1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4" name="Freeform 72"/>
            <p:cNvSpPr>
              <a:spLocks/>
            </p:cNvSpPr>
            <p:nvPr/>
          </p:nvSpPr>
          <p:spPr bwMode="auto">
            <a:xfrm>
              <a:off x="1543" y="3109"/>
              <a:ext cx="17" cy="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7" y="0"/>
                </a:cxn>
              </a:cxnLst>
              <a:rect l="0" t="0" r="r" b="b"/>
              <a:pathLst>
                <a:path w="17" h="5">
                  <a:moveTo>
                    <a:pt x="17" y="0"/>
                  </a:moveTo>
                  <a:lnTo>
                    <a:pt x="17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5" name="Freeform 73"/>
            <p:cNvSpPr>
              <a:spLocks/>
            </p:cNvSpPr>
            <p:nvPr/>
          </p:nvSpPr>
          <p:spPr bwMode="auto">
            <a:xfrm>
              <a:off x="3330" y="2428"/>
              <a:ext cx="77" cy="85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8" y="22"/>
                </a:cxn>
                <a:cxn ang="0">
                  <a:pos x="22" y="50"/>
                </a:cxn>
                <a:cxn ang="0">
                  <a:pos x="16" y="100"/>
                </a:cxn>
                <a:cxn ang="0">
                  <a:pos x="11" y="155"/>
                </a:cxn>
                <a:cxn ang="0">
                  <a:pos x="5" y="227"/>
                </a:cxn>
                <a:cxn ang="0">
                  <a:pos x="0" y="299"/>
                </a:cxn>
                <a:cxn ang="0">
                  <a:pos x="0" y="388"/>
                </a:cxn>
                <a:cxn ang="0">
                  <a:pos x="0" y="471"/>
                </a:cxn>
                <a:cxn ang="0">
                  <a:pos x="0" y="559"/>
                </a:cxn>
                <a:cxn ang="0">
                  <a:pos x="5" y="637"/>
                </a:cxn>
                <a:cxn ang="0">
                  <a:pos x="11" y="703"/>
                </a:cxn>
                <a:cxn ang="0">
                  <a:pos x="16" y="758"/>
                </a:cxn>
                <a:cxn ang="0">
                  <a:pos x="22" y="808"/>
                </a:cxn>
                <a:cxn ang="0">
                  <a:pos x="28" y="841"/>
                </a:cxn>
                <a:cxn ang="0">
                  <a:pos x="33" y="858"/>
                </a:cxn>
                <a:cxn ang="0">
                  <a:pos x="44" y="858"/>
                </a:cxn>
                <a:cxn ang="0">
                  <a:pos x="50" y="841"/>
                </a:cxn>
                <a:cxn ang="0">
                  <a:pos x="61" y="808"/>
                </a:cxn>
                <a:cxn ang="0">
                  <a:pos x="66" y="758"/>
                </a:cxn>
                <a:cxn ang="0">
                  <a:pos x="72" y="703"/>
                </a:cxn>
                <a:cxn ang="0">
                  <a:pos x="77" y="637"/>
                </a:cxn>
                <a:cxn ang="0">
                  <a:pos x="77" y="559"/>
                </a:cxn>
                <a:cxn ang="0">
                  <a:pos x="77" y="471"/>
                </a:cxn>
                <a:cxn ang="0">
                  <a:pos x="77" y="388"/>
                </a:cxn>
                <a:cxn ang="0">
                  <a:pos x="77" y="299"/>
                </a:cxn>
                <a:cxn ang="0">
                  <a:pos x="77" y="227"/>
                </a:cxn>
                <a:cxn ang="0">
                  <a:pos x="72" y="155"/>
                </a:cxn>
                <a:cxn ang="0">
                  <a:pos x="66" y="100"/>
                </a:cxn>
                <a:cxn ang="0">
                  <a:pos x="61" y="50"/>
                </a:cxn>
                <a:cxn ang="0">
                  <a:pos x="50" y="22"/>
                </a:cxn>
                <a:cxn ang="0">
                  <a:pos x="44" y="0"/>
                </a:cxn>
              </a:cxnLst>
              <a:rect l="0" t="0" r="r" b="b"/>
              <a:pathLst>
                <a:path w="77" h="858">
                  <a:moveTo>
                    <a:pt x="39" y="0"/>
                  </a:moveTo>
                  <a:lnTo>
                    <a:pt x="33" y="0"/>
                  </a:lnTo>
                  <a:lnTo>
                    <a:pt x="33" y="11"/>
                  </a:lnTo>
                  <a:lnTo>
                    <a:pt x="28" y="22"/>
                  </a:lnTo>
                  <a:lnTo>
                    <a:pt x="22" y="33"/>
                  </a:lnTo>
                  <a:lnTo>
                    <a:pt x="22" y="50"/>
                  </a:lnTo>
                  <a:lnTo>
                    <a:pt x="16" y="72"/>
                  </a:lnTo>
                  <a:lnTo>
                    <a:pt x="16" y="100"/>
                  </a:lnTo>
                  <a:lnTo>
                    <a:pt x="11" y="127"/>
                  </a:lnTo>
                  <a:lnTo>
                    <a:pt x="11" y="155"/>
                  </a:lnTo>
                  <a:lnTo>
                    <a:pt x="5" y="188"/>
                  </a:lnTo>
                  <a:lnTo>
                    <a:pt x="5" y="227"/>
                  </a:lnTo>
                  <a:lnTo>
                    <a:pt x="0" y="260"/>
                  </a:lnTo>
                  <a:lnTo>
                    <a:pt x="0" y="299"/>
                  </a:lnTo>
                  <a:lnTo>
                    <a:pt x="0" y="343"/>
                  </a:lnTo>
                  <a:lnTo>
                    <a:pt x="0" y="388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15"/>
                  </a:lnTo>
                  <a:lnTo>
                    <a:pt x="0" y="559"/>
                  </a:lnTo>
                  <a:lnTo>
                    <a:pt x="0" y="598"/>
                  </a:lnTo>
                  <a:lnTo>
                    <a:pt x="5" y="637"/>
                  </a:lnTo>
                  <a:lnTo>
                    <a:pt x="5" y="670"/>
                  </a:lnTo>
                  <a:lnTo>
                    <a:pt x="11" y="703"/>
                  </a:lnTo>
                  <a:lnTo>
                    <a:pt x="11" y="731"/>
                  </a:lnTo>
                  <a:lnTo>
                    <a:pt x="16" y="758"/>
                  </a:lnTo>
                  <a:lnTo>
                    <a:pt x="16" y="786"/>
                  </a:lnTo>
                  <a:lnTo>
                    <a:pt x="22" y="808"/>
                  </a:lnTo>
                  <a:lnTo>
                    <a:pt x="22" y="825"/>
                  </a:lnTo>
                  <a:lnTo>
                    <a:pt x="28" y="841"/>
                  </a:lnTo>
                  <a:lnTo>
                    <a:pt x="33" y="853"/>
                  </a:lnTo>
                  <a:lnTo>
                    <a:pt x="33" y="858"/>
                  </a:lnTo>
                  <a:lnTo>
                    <a:pt x="39" y="858"/>
                  </a:lnTo>
                  <a:lnTo>
                    <a:pt x="44" y="858"/>
                  </a:lnTo>
                  <a:lnTo>
                    <a:pt x="50" y="853"/>
                  </a:lnTo>
                  <a:lnTo>
                    <a:pt x="50" y="841"/>
                  </a:lnTo>
                  <a:lnTo>
                    <a:pt x="55" y="825"/>
                  </a:lnTo>
                  <a:lnTo>
                    <a:pt x="61" y="808"/>
                  </a:lnTo>
                  <a:lnTo>
                    <a:pt x="61" y="786"/>
                  </a:lnTo>
                  <a:lnTo>
                    <a:pt x="66" y="758"/>
                  </a:lnTo>
                  <a:lnTo>
                    <a:pt x="66" y="731"/>
                  </a:lnTo>
                  <a:lnTo>
                    <a:pt x="72" y="703"/>
                  </a:lnTo>
                  <a:lnTo>
                    <a:pt x="72" y="670"/>
                  </a:lnTo>
                  <a:lnTo>
                    <a:pt x="77" y="637"/>
                  </a:lnTo>
                  <a:lnTo>
                    <a:pt x="77" y="598"/>
                  </a:lnTo>
                  <a:lnTo>
                    <a:pt x="77" y="559"/>
                  </a:lnTo>
                  <a:lnTo>
                    <a:pt x="77" y="515"/>
                  </a:lnTo>
                  <a:lnTo>
                    <a:pt x="77" y="471"/>
                  </a:lnTo>
                  <a:lnTo>
                    <a:pt x="77" y="432"/>
                  </a:lnTo>
                  <a:lnTo>
                    <a:pt x="77" y="388"/>
                  </a:lnTo>
                  <a:lnTo>
                    <a:pt x="77" y="343"/>
                  </a:lnTo>
                  <a:lnTo>
                    <a:pt x="77" y="299"/>
                  </a:lnTo>
                  <a:lnTo>
                    <a:pt x="77" y="260"/>
                  </a:lnTo>
                  <a:lnTo>
                    <a:pt x="77" y="227"/>
                  </a:lnTo>
                  <a:lnTo>
                    <a:pt x="72" y="188"/>
                  </a:lnTo>
                  <a:lnTo>
                    <a:pt x="72" y="155"/>
                  </a:lnTo>
                  <a:lnTo>
                    <a:pt x="66" y="127"/>
                  </a:lnTo>
                  <a:lnTo>
                    <a:pt x="66" y="100"/>
                  </a:lnTo>
                  <a:lnTo>
                    <a:pt x="61" y="72"/>
                  </a:lnTo>
                  <a:lnTo>
                    <a:pt x="61" y="50"/>
                  </a:lnTo>
                  <a:lnTo>
                    <a:pt x="55" y="33"/>
                  </a:lnTo>
                  <a:lnTo>
                    <a:pt x="50" y="22"/>
                  </a:lnTo>
                  <a:lnTo>
                    <a:pt x="50" y="11"/>
                  </a:lnTo>
                  <a:lnTo>
                    <a:pt x="44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6" name="Freeform 74"/>
            <p:cNvSpPr>
              <a:spLocks/>
            </p:cNvSpPr>
            <p:nvPr/>
          </p:nvSpPr>
          <p:spPr bwMode="auto">
            <a:xfrm>
              <a:off x="3330" y="2428"/>
              <a:ext cx="77" cy="85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8" y="22"/>
                </a:cxn>
                <a:cxn ang="0">
                  <a:pos x="22" y="50"/>
                </a:cxn>
                <a:cxn ang="0">
                  <a:pos x="16" y="100"/>
                </a:cxn>
                <a:cxn ang="0">
                  <a:pos x="11" y="155"/>
                </a:cxn>
                <a:cxn ang="0">
                  <a:pos x="5" y="227"/>
                </a:cxn>
                <a:cxn ang="0">
                  <a:pos x="0" y="299"/>
                </a:cxn>
                <a:cxn ang="0">
                  <a:pos x="0" y="388"/>
                </a:cxn>
                <a:cxn ang="0">
                  <a:pos x="0" y="471"/>
                </a:cxn>
                <a:cxn ang="0">
                  <a:pos x="0" y="559"/>
                </a:cxn>
                <a:cxn ang="0">
                  <a:pos x="5" y="637"/>
                </a:cxn>
                <a:cxn ang="0">
                  <a:pos x="11" y="703"/>
                </a:cxn>
                <a:cxn ang="0">
                  <a:pos x="16" y="758"/>
                </a:cxn>
                <a:cxn ang="0">
                  <a:pos x="22" y="808"/>
                </a:cxn>
                <a:cxn ang="0">
                  <a:pos x="28" y="841"/>
                </a:cxn>
                <a:cxn ang="0">
                  <a:pos x="33" y="858"/>
                </a:cxn>
                <a:cxn ang="0">
                  <a:pos x="44" y="858"/>
                </a:cxn>
                <a:cxn ang="0">
                  <a:pos x="50" y="841"/>
                </a:cxn>
                <a:cxn ang="0">
                  <a:pos x="61" y="808"/>
                </a:cxn>
                <a:cxn ang="0">
                  <a:pos x="66" y="758"/>
                </a:cxn>
                <a:cxn ang="0">
                  <a:pos x="72" y="703"/>
                </a:cxn>
                <a:cxn ang="0">
                  <a:pos x="77" y="637"/>
                </a:cxn>
                <a:cxn ang="0">
                  <a:pos x="77" y="559"/>
                </a:cxn>
                <a:cxn ang="0">
                  <a:pos x="77" y="471"/>
                </a:cxn>
                <a:cxn ang="0">
                  <a:pos x="77" y="388"/>
                </a:cxn>
                <a:cxn ang="0">
                  <a:pos x="77" y="299"/>
                </a:cxn>
                <a:cxn ang="0">
                  <a:pos x="77" y="227"/>
                </a:cxn>
                <a:cxn ang="0">
                  <a:pos x="72" y="155"/>
                </a:cxn>
                <a:cxn ang="0">
                  <a:pos x="66" y="100"/>
                </a:cxn>
                <a:cxn ang="0">
                  <a:pos x="61" y="50"/>
                </a:cxn>
                <a:cxn ang="0">
                  <a:pos x="50" y="22"/>
                </a:cxn>
                <a:cxn ang="0">
                  <a:pos x="44" y="0"/>
                </a:cxn>
              </a:cxnLst>
              <a:rect l="0" t="0" r="r" b="b"/>
              <a:pathLst>
                <a:path w="77" h="858">
                  <a:moveTo>
                    <a:pt x="39" y="0"/>
                  </a:moveTo>
                  <a:lnTo>
                    <a:pt x="33" y="0"/>
                  </a:lnTo>
                  <a:lnTo>
                    <a:pt x="33" y="11"/>
                  </a:lnTo>
                  <a:lnTo>
                    <a:pt x="28" y="22"/>
                  </a:lnTo>
                  <a:lnTo>
                    <a:pt x="22" y="33"/>
                  </a:lnTo>
                  <a:lnTo>
                    <a:pt x="22" y="50"/>
                  </a:lnTo>
                  <a:lnTo>
                    <a:pt x="16" y="72"/>
                  </a:lnTo>
                  <a:lnTo>
                    <a:pt x="16" y="100"/>
                  </a:lnTo>
                  <a:lnTo>
                    <a:pt x="11" y="127"/>
                  </a:lnTo>
                  <a:lnTo>
                    <a:pt x="11" y="155"/>
                  </a:lnTo>
                  <a:lnTo>
                    <a:pt x="5" y="188"/>
                  </a:lnTo>
                  <a:lnTo>
                    <a:pt x="5" y="227"/>
                  </a:lnTo>
                  <a:lnTo>
                    <a:pt x="0" y="260"/>
                  </a:lnTo>
                  <a:lnTo>
                    <a:pt x="0" y="299"/>
                  </a:lnTo>
                  <a:lnTo>
                    <a:pt x="0" y="343"/>
                  </a:lnTo>
                  <a:lnTo>
                    <a:pt x="0" y="388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15"/>
                  </a:lnTo>
                  <a:lnTo>
                    <a:pt x="0" y="559"/>
                  </a:lnTo>
                  <a:lnTo>
                    <a:pt x="0" y="598"/>
                  </a:lnTo>
                  <a:lnTo>
                    <a:pt x="5" y="637"/>
                  </a:lnTo>
                  <a:lnTo>
                    <a:pt x="5" y="670"/>
                  </a:lnTo>
                  <a:lnTo>
                    <a:pt x="11" y="703"/>
                  </a:lnTo>
                  <a:lnTo>
                    <a:pt x="11" y="731"/>
                  </a:lnTo>
                  <a:lnTo>
                    <a:pt x="16" y="758"/>
                  </a:lnTo>
                  <a:lnTo>
                    <a:pt x="16" y="786"/>
                  </a:lnTo>
                  <a:lnTo>
                    <a:pt x="22" y="808"/>
                  </a:lnTo>
                  <a:lnTo>
                    <a:pt x="22" y="825"/>
                  </a:lnTo>
                  <a:lnTo>
                    <a:pt x="28" y="841"/>
                  </a:lnTo>
                  <a:lnTo>
                    <a:pt x="33" y="853"/>
                  </a:lnTo>
                  <a:lnTo>
                    <a:pt x="33" y="858"/>
                  </a:lnTo>
                  <a:lnTo>
                    <a:pt x="39" y="858"/>
                  </a:lnTo>
                  <a:lnTo>
                    <a:pt x="44" y="858"/>
                  </a:lnTo>
                  <a:lnTo>
                    <a:pt x="50" y="853"/>
                  </a:lnTo>
                  <a:lnTo>
                    <a:pt x="50" y="841"/>
                  </a:lnTo>
                  <a:lnTo>
                    <a:pt x="55" y="825"/>
                  </a:lnTo>
                  <a:lnTo>
                    <a:pt x="61" y="808"/>
                  </a:lnTo>
                  <a:lnTo>
                    <a:pt x="61" y="786"/>
                  </a:lnTo>
                  <a:lnTo>
                    <a:pt x="66" y="758"/>
                  </a:lnTo>
                  <a:lnTo>
                    <a:pt x="66" y="731"/>
                  </a:lnTo>
                  <a:lnTo>
                    <a:pt x="72" y="703"/>
                  </a:lnTo>
                  <a:lnTo>
                    <a:pt x="72" y="670"/>
                  </a:lnTo>
                  <a:lnTo>
                    <a:pt x="77" y="637"/>
                  </a:lnTo>
                  <a:lnTo>
                    <a:pt x="77" y="598"/>
                  </a:lnTo>
                  <a:lnTo>
                    <a:pt x="77" y="559"/>
                  </a:lnTo>
                  <a:lnTo>
                    <a:pt x="77" y="515"/>
                  </a:lnTo>
                  <a:lnTo>
                    <a:pt x="77" y="471"/>
                  </a:lnTo>
                  <a:lnTo>
                    <a:pt x="77" y="432"/>
                  </a:lnTo>
                  <a:lnTo>
                    <a:pt x="77" y="388"/>
                  </a:lnTo>
                  <a:lnTo>
                    <a:pt x="77" y="343"/>
                  </a:lnTo>
                  <a:lnTo>
                    <a:pt x="77" y="299"/>
                  </a:lnTo>
                  <a:lnTo>
                    <a:pt x="77" y="260"/>
                  </a:lnTo>
                  <a:lnTo>
                    <a:pt x="77" y="227"/>
                  </a:lnTo>
                  <a:lnTo>
                    <a:pt x="72" y="188"/>
                  </a:lnTo>
                  <a:lnTo>
                    <a:pt x="72" y="155"/>
                  </a:lnTo>
                  <a:lnTo>
                    <a:pt x="66" y="127"/>
                  </a:lnTo>
                  <a:lnTo>
                    <a:pt x="66" y="100"/>
                  </a:lnTo>
                  <a:lnTo>
                    <a:pt x="61" y="72"/>
                  </a:lnTo>
                  <a:lnTo>
                    <a:pt x="61" y="50"/>
                  </a:lnTo>
                  <a:lnTo>
                    <a:pt x="55" y="33"/>
                  </a:lnTo>
                  <a:lnTo>
                    <a:pt x="50" y="22"/>
                  </a:lnTo>
                  <a:lnTo>
                    <a:pt x="50" y="11"/>
                  </a:lnTo>
                  <a:lnTo>
                    <a:pt x="44" y="0"/>
                  </a:lnTo>
                  <a:lnTo>
                    <a:pt x="3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7" name="Freeform 75"/>
            <p:cNvSpPr>
              <a:spLocks/>
            </p:cNvSpPr>
            <p:nvPr/>
          </p:nvSpPr>
          <p:spPr bwMode="auto">
            <a:xfrm>
              <a:off x="1582" y="2672"/>
              <a:ext cx="78" cy="354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3" y="0"/>
                </a:cxn>
                <a:cxn ang="0">
                  <a:pos x="28" y="5"/>
                </a:cxn>
                <a:cxn ang="0">
                  <a:pos x="28" y="11"/>
                </a:cxn>
                <a:cxn ang="0">
                  <a:pos x="22" y="16"/>
                </a:cxn>
                <a:cxn ang="0">
                  <a:pos x="17" y="22"/>
                </a:cxn>
                <a:cxn ang="0">
                  <a:pos x="17" y="33"/>
                </a:cxn>
                <a:cxn ang="0">
                  <a:pos x="11" y="49"/>
                </a:cxn>
                <a:cxn ang="0">
                  <a:pos x="6" y="77"/>
                </a:cxn>
                <a:cxn ang="0">
                  <a:pos x="0" y="110"/>
                </a:cxn>
                <a:cxn ang="0">
                  <a:pos x="0" y="144"/>
                </a:cxn>
                <a:cxn ang="0">
                  <a:pos x="0" y="177"/>
                </a:cxn>
                <a:cxn ang="0">
                  <a:pos x="0" y="210"/>
                </a:cxn>
                <a:cxn ang="0">
                  <a:pos x="0" y="243"/>
                </a:cxn>
                <a:cxn ang="0">
                  <a:pos x="6" y="276"/>
                </a:cxn>
                <a:cxn ang="0">
                  <a:pos x="11" y="299"/>
                </a:cxn>
                <a:cxn ang="0">
                  <a:pos x="17" y="321"/>
                </a:cxn>
                <a:cxn ang="0">
                  <a:pos x="17" y="332"/>
                </a:cxn>
                <a:cxn ang="0">
                  <a:pos x="22" y="337"/>
                </a:cxn>
                <a:cxn ang="0">
                  <a:pos x="28" y="343"/>
                </a:cxn>
                <a:cxn ang="0">
                  <a:pos x="28" y="348"/>
                </a:cxn>
                <a:cxn ang="0">
                  <a:pos x="33" y="348"/>
                </a:cxn>
                <a:cxn ang="0">
                  <a:pos x="39" y="354"/>
                </a:cxn>
                <a:cxn ang="0">
                  <a:pos x="44" y="348"/>
                </a:cxn>
                <a:cxn ang="0">
                  <a:pos x="44" y="348"/>
                </a:cxn>
                <a:cxn ang="0">
                  <a:pos x="50" y="343"/>
                </a:cxn>
                <a:cxn ang="0">
                  <a:pos x="55" y="337"/>
                </a:cxn>
                <a:cxn ang="0">
                  <a:pos x="55" y="332"/>
                </a:cxn>
                <a:cxn ang="0">
                  <a:pos x="61" y="321"/>
                </a:cxn>
                <a:cxn ang="0">
                  <a:pos x="67" y="299"/>
                </a:cxn>
                <a:cxn ang="0">
                  <a:pos x="72" y="276"/>
                </a:cxn>
                <a:cxn ang="0">
                  <a:pos x="72" y="243"/>
                </a:cxn>
                <a:cxn ang="0">
                  <a:pos x="78" y="210"/>
                </a:cxn>
                <a:cxn ang="0">
                  <a:pos x="78" y="177"/>
                </a:cxn>
                <a:cxn ang="0">
                  <a:pos x="78" y="144"/>
                </a:cxn>
                <a:cxn ang="0">
                  <a:pos x="72" y="110"/>
                </a:cxn>
                <a:cxn ang="0">
                  <a:pos x="72" y="77"/>
                </a:cxn>
                <a:cxn ang="0">
                  <a:pos x="67" y="49"/>
                </a:cxn>
                <a:cxn ang="0">
                  <a:pos x="61" y="33"/>
                </a:cxn>
                <a:cxn ang="0">
                  <a:pos x="55" y="22"/>
                </a:cxn>
                <a:cxn ang="0">
                  <a:pos x="55" y="16"/>
                </a:cxn>
                <a:cxn ang="0">
                  <a:pos x="50" y="11"/>
                </a:cxn>
                <a:cxn ang="0">
                  <a:pos x="44" y="5"/>
                </a:cxn>
                <a:cxn ang="0">
                  <a:pos x="44" y="0"/>
                </a:cxn>
                <a:cxn ang="0">
                  <a:pos x="39" y="0"/>
                </a:cxn>
              </a:cxnLst>
              <a:rect l="0" t="0" r="r" b="b"/>
              <a:pathLst>
                <a:path w="78" h="354">
                  <a:moveTo>
                    <a:pt x="39" y="0"/>
                  </a:moveTo>
                  <a:lnTo>
                    <a:pt x="33" y="0"/>
                  </a:lnTo>
                  <a:lnTo>
                    <a:pt x="28" y="5"/>
                  </a:lnTo>
                  <a:lnTo>
                    <a:pt x="28" y="11"/>
                  </a:lnTo>
                  <a:lnTo>
                    <a:pt x="22" y="16"/>
                  </a:lnTo>
                  <a:lnTo>
                    <a:pt x="17" y="22"/>
                  </a:lnTo>
                  <a:lnTo>
                    <a:pt x="17" y="33"/>
                  </a:lnTo>
                  <a:lnTo>
                    <a:pt x="11" y="49"/>
                  </a:lnTo>
                  <a:lnTo>
                    <a:pt x="6" y="77"/>
                  </a:lnTo>
                  <a:lnTo>
                    <a:pt x="0" y="110"/>
                  </a:lnTo>
                  <a:lnTo>
                    <a:pt x="0" y="144"/>
                  </a:lnTo>
                  <a:lnTo>
                    <a:pt x="0" y="177"/>
                  </a:lnTo>
                  <a:lnTo>
                    <a:pt x="0" y="210"/>
                  </a:lnTo>
                  <a:lnTo>
                    <a:pt x="0" y="243"/>
                  </a:lnTo>
                  <a:lnTo>
                    <a:pt x="6" y="276"/>
                  </a:lnTo>
                  <a:lnTo>
                    <a:pt x="11" y="299"/>
                  </a:lnTo>
                  <a:lnTo>
                    <a:pt x="17" y="321"/>
                  </a:lnTo>
                  <a:lnTo>
                    <a:pt x="17" y="332"/>
                  </a:lnTo>
                  <a:lnTo>
                    <a:pt x="22" y="337"/>
                  </a:lnTo>
                  <a:lnTo>
                    <a:pt x="28" y="343"/>
                  </a:lnTo>
                  <a:lnTo>
                    <a:pt x="28" y="348"/>
                  </a:lnTo>
                  <a:lnTo>
                    <a:pt x="33" y="348"/>
                  </a:lnTo>
                  <a:lnTo>
                    <a:pt x="39" y="354"/>
                  </a:lnTo>
                  <a:lnTo>
                    <a:pt x="44" y="348"/>
                  </a:lnTo>
                  <a:lnTo>
                    <a:pt x="44" y="348"/>
                  </a:lnTo>
                  <a:lnTo>
                    <a:pt x="50" y="343"/>
                  </a:lnTo>
                  <a:lnTo>
                    <a:pt x="55" y="337"/>
                  </a:lnTo>
                  <a:lnTo>
                    <a:pt x="55" y="332"/>
                  </a:lnTo>
                  <a:lnTo>
                    <a:pt x="61" y="321"/>
                  </a:lnTo>
                  <a:lnTo>
                    <a:pt x="67" y="299"/>
                  </a:lnTo>
                  <a:lnTo>
                    <a:pt x="72" y="276"/>
                  </a:lnTo>
                  <a:lnTo>
                    <a:pt x="72" y="243"/>
                  </a:lnTo>
                  <a:lnTo>
                    <a:pt x="78" y="210"/>
                  </a:lnTo>
                  <a:lnTo>
                    <a:pt x="78" y="177"/>
                  </a:lnTo>
                  <a:lnTo>
                    <a:pt x="78" y="144"/>
                  </a:lnTo>
                  <a:lnTo>
                    <a:pt x="72" y="110"/>
                  </a:lnTo>
                  <a:lnTo>
                    <a:pt x="72" y="77"/>
                  </a:lnTo>
                  <a:lnTo>
                    <a:pt x="67" y="49"/>
                  </a:lnTo>
                  <a:lnTo>
                    <a:pt x="61" y="33"/>
                  </a:lnTo>
                  <a:lnTo>
                    <a:pt x="55" y="22"/>
                  </a:lnTo>
                  <a:lnTo>
                    <a:pt x="55" y="16"/>
                  </a:lnTo>
                  <a:lnTo>
                    <a:pt x="50" y="11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9" y="0"/>
                  </a:lnTo>
                </a:path>
              </a:pathLst>
            </a:custGeom>
            <a:noFill/>
            <a:ln w="269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8" name="Freeform 76"/>
            <p:cNvSpPr>
              <a:spLocks/>
            </p:cNvSpPr>
            <p:nvPr/>
          </p:nvSpPr>
          <p:spPr bwMode="auto">
            <a:xfrm>
              <a:off x="4256" y="2755"/>
              <a:ext cx="56" cy="21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3" y="5"/>
                </a:cxn>
                <a:cxn ang="0">
                  <a:pos x="17" y="11"/>
                </a:cxn>
                <a:cxn ang="0">
                  <a:pos x="11" y="16"/>
                </a:cxn>
                <a:cxn ang="0">
                  <a:pos x="6" y="33"/>
                </a:cxn>
                <a:cxn ang="0">
                  <a:pos x="0" y="49"/>
                </a:cxn>
                <a:cxn ang="0">
                  <a:pos x="0" y="66"/>
                </a:cxn>
                <a:cxn ang="0">
                  <a:pos x="0" y="88"/>
                </a:cxn>
                <a:cxn ang="0">
                  <a:pos x="0" y="110"/>
                </a:cxn>
                <a:cxn ang="0">
                  <a:pos x="0" y="133"/>
                </a:cxn>
                <a:cxn ang="0">
                  <a:pos x="0" y="149"/>
                </a:cxn>
                <a:cxn ang="0">
                  <a:pos x="0" y="171"/>
                </a:cxn>
                <a:cxn ang="0">
                  <a:pos x="6" y="188"/>
                </a:cxn>
                <a:cxn ang="0">
                  <a:pos x="11" y="199"/>
                </a:cxn>
                <a:cxn ang="0">
                  <a:pos x="17" y="210"/>
                </a:cxn>
                <a:cxn ang="0">
                  <a:pos x="23" y="216"/>
                </a:cxn>
                <a:cxn ang="0">
                  <a:pos x="28" y="216"/>
                </a:cxn>
                <a:cxn ang="0">
                  <a:pos x="34" y="216"/>
                </a:cxn>
                <a:cxn ang="0">
                  <a:pos x="39" y="210"/>
                </a:cxn>
                <a:cxn ang="0">
                  <a:pos x="45" y="199"/>
                </a:cxn>
                <a:cxn ang="0">
                  <a:pos x="50" y="188"/>
                </a:cxn>
                <a:cxn ang="0">
                  <a:pos x="50" y="171"/>
                </a:cxn>
                <a:cxn ang="0">
                  <a:pos x="56" y="149"/>
                </a:cxn>
                <a:cxn ang="0">
                  <a:pos x="56" y="133"/>
                </a:cxn>
                <a:cxn ang="0">
                  <a:pos x="56" y="110"/>
                </a:cxn>
                <a:cxn ang="0">
                  <a:pos x="56" y="88"/>
                </a:cxn>
                <a:cxn ang="0">
                  <a:pos x="56" y="66"/>
                </a:cxn>
                <a:cxn ang="0">
                  <a:pos x="50" y="49"/>
                </a:cxn>
                <a:cxn ang="0">
                  <a:pos x="50" y="33"/>
                </a:cxn>
                <a:cxn ang="0">
                  <a:pos x="45" y="16"/>
                </a:cxn>
                <a:cxn ang="0">
                  <a:pos x="39" y="11"/>
                </a:cxn>
                <a:cxn ang="0">
                  <a:pos x="34" y="5"/>
                </a:cxn>
                <a:cxn ang="0">
                  <a:pos x="28" y="0"/>
                </a:cxn>
              </a:cxnLst>
              <a:rect l="0" t="0" r="r" b="b"/>
              <a:pathLst>
                <a:path w="56" h="216">
                  <a:moveTo>
                    <a:pt x="28" y="0"/>
                  </a:moveTo>
                  <a:lnTo>
                    <a:pt x="23" y="5"/>
                  </a:lnTo>
                  <a:lnTo>
                    <a:pt x="17" y="11"/>
                  </a:lnTo>
                  <a:lnTo>
                    <a:pt x="11" y="16"/>
                  </a:lnTo>
                  <a:lnTo>
                    <a:pt x="6" y="33"/>
                  </a:lnTo>
                  <a:lnTo>
                    <a:pt x="0" y="49"/>
                  </a:lnTo>
                  <a:lnTo>
                    <a:pt x="0" y="66"/>
                  </a:lnTo>
                  <a:lnTo>
                    <a:pt x="0" y="88"/>
                  </a:lnTo>
                  <a:lnTo>
                    <a:pt x="0" y="110"/>
                  </a:lnTo>
                  <a:lnTo>
                    <a:pt x="0" y="133"/>
                  </a:lnTo>
                  <a:lnTo>
                    <a:pt x="0" y="149"/>
                  </a:lnTo>
                  <a:lnTo>
                    <a:pt x="0" y="171"/>
                  </a:lnTo>
                  <a:lnTo>
                    <a:pt x="6" y="188"/>
                  </a:lnTo>
                  <a:lnTo>
                    <a:pt x="11" y="199"/>
                  </a:lnTo>
                  <a:lnTo>
                    <a:pt x="17" y="210"/>
                  </a:lnTo>
                  <a:lnTo>
                    <a:pt x="23" y="216"/>
                  </a:lnTo>
                  <a:lnTo>
                    <a:pt x="28" y="216"/>
                  </a:lnTo>
                  <a:lnTo>
                    <a:pt x="34" y="216"/>
                  </a:lnTo>
                  <a:lnTo>
                    <a:pt x="39" y="210"/>
                  </a:lnTo>
                  <a:lnTo>
                    <a:pt x="45" y="199"/>
                  </a:lnTo>
                  <a:lnTo>
                    <a:pt x="50" y="188"/>
                  </a:lnTo>
                  <a:lnTo>
                    <a:pt x="50" y="171"/>
                  </a:lnTo>
                  <a:lnTo>
                    <a:pt x="56" y="149"/>
                  </a:lnTo>
                  <a:lnTo>
                    <a:pt x="56" y="133"/>
                  </a:lnTo>
                  <a:lnTo>
                    <a:pt x="56" y="110"/>
                  </a:lnTo>
                  <a:lnTo>
                    <a:pt x="56" y="88"/>
                  </a:lnTo>
                  <a:lnTo>
                    <a:pt x="56" y="66"/>
                  </a:lnTo>
                  <a:lnTo>
                    <a:pt x="50" y="49"/>
                  </a:lnTo>
                  <a:lnTo>
                    <a:pt x="50" y="33"/>
                  </a:lnTo>
                  <a:lnTo>
                    <a:pt x="45" y="16"/>
                  </a:lnTo>
                  <a:lnTo>
                    <a:pt x="39" y="11"/>
                  </a:lnTo>
                  <a:lnTo>
                    <a:pt x="34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9" name="Freeform 77"/>
            <p:cNvSpPr>
              <a:spLocks/>
            </p:cNvSpPr>
            <p:nvPr/>
          </p:nvSpPr>
          <p:spPr bwMode="auto">
            <a:xfrm>
              <a:off x="4256" y="2755"/>
              <a:ext cx="56" cy="21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3" y="5"/>
                </a:cxn>
                <a:cxn ang="0">
                  <a:pos x="17" y="11"/>
                </a:cxn>
                <a:cxn ang="0">
                  <a:pos x="11" y="16"/>
                </a:cxn>
                <a:cxn ang="0">
                  <a:pos x="6" y="33"/>
                </a:cxn>
                <a:cxn ang="0">
                  <a:pos x="0" y="49"/>
                </a:cxn>
                <a:cxn ang="0">
                  <a:pos x="0" y="66"/>
                </a:cxn>
                <a:cxn ang="0">
                  <a:pos x="0" y="88"/>
                </a:cxn>
                <a:cxn ang="0">
                  <a:pos x="0" y="110"/>
                </a:cxn>
                <a:cxn ang="0">
                  <a:pos x="0" y="133"/>
                </a:cxn>
                <a:cxn ang="0">
                  <a:pos x="0" y="149"/>
                </a:cxn>
                <a:cxn ang="0">
                  <a:pos x="0" y="171"/>
                </a:cxn>
                <a:cxn ang="0">
                  <a:pos x="6" y="188"/>
                </a:cxn>
                <a:cxn ang="0">
                  <a:pos x="11" y="199"/>
                </a:cxn>
                <a:cxn ang="0">
                  <a:pos x="17" y="210"/>
                </a:cxn>
                <a:cxn ang="0">
                  <a:pos x="23" y="216"/>
                </a:cxn>
                <a:cxn ang="0">
                  <a:pos x="28" y="216"/>
                </a:cxn>
                <a:cxn ang="0">
                  <a:pos x="34" y="216"/>
                </a:cxn>
                <a:cxn ang="0">
                  <a:pos x="39" y="210"/>
                </a:cxn>
                <a:cxn ang="0">
                  <a:pos x="45" y="199"/>
                </a:cxn>
                <a:cxn ang="0">
                  <a:pos x="50" y="188"/>
                </a:cxn>
                <a:cxn ang="0">
                  <a:pos x="50" y="171"/>
                </a:cxn>
                <a:cxn ang="0">
                  <a:pos x="56" y="149"/>
                </a:cxn>
                <a:cxn ang="0">
                  <a:pos x="56" y="133"/>
                </a:cxn>
                <a:cxn ang="0">
                  <a:pos x="56" y="110"/>
                </a:cxn>
                <a:cxn ang="0">
                  <a:pos x="56" y="88"/>
                </a:cxn>
                <a:cxn ang="0">
                  <a:pos x="56" y="66"/>
                </a:cxn>
                <a:cxn ang="0">
                  <a:pos x="50" y="49"/>
                </a:cxn>
                <a:cxn ang="0">
                  <a:pos x="50" y="33"/>
                </a:cxn>
                <a:cxn ang="0">
                  <a:pos x="45" y="16"/>
                </a:cxn>
                <a:cxn ang="0">
                  <a:pos x="39" y="11"/>
                </a:cxn>
                <a:cxn ang="0">
                  <a:pos x="34" y="5"/>
                </a:cxn>
                <a:cxn ang="0">
                  <a:pos x="28" y="0"/>
                </a:cxn>
              </a:cxnLst>
              <a:rect l="0" t="0" r="r" b="b"/>
              <a:pathLst>
                <a:path w="56" h="216">
                  <a:moveTo>
                    <a:pt x="28" y="0"/>
                  </a:moveTo>
                  <a:lnTo>
                    <a:pt x="23" y="5"/>
                  </a:lnTo>
                  <a:lnTo>
                    <a:pt x="17" y="11"/>
                  </a:lnTo>
                  <a:lnTo>
                    <a:pt x="11" y="16"/>
                  </a:lnTo>
                  <a:lnTo>
                    <a:pt x="6" y="33"/>
                  </a:lnTo>
                  <a:lnTo>
                    <a:pt x="0" y="49"/>
                  </a:lnTo>
                  <a:lnTo>
                    <a:pt x="0" y="66"/>
                  </a:lnTo>
                  <a:lnTo>
                    <a:pt x="0" y="88"/>
                  </a:lnTo>
                  <a:lnTo>
                    <a:pt x="0" y="110"/>
                  </a:lnTo>
                  <a:lnTo>
                    <a:pt x="0" y="133"/>
                  </a:lnTo>
                  <a:lnTo>
                    <a:pt x="0" y="149"/>
                  </a:lnTo>
                  <a:lnTo>
                    <a:pt x="0" y="171"/>
                  </a:lnTo>
                  <a:lnTo>
                    <a:pt x="6" y="188"/>
                  </a:lnTo>
                  <a:lnTo>
                    <a:pt x="11" y="199"/>
                  </a:lnTo>
                  <a:lnTo>
                    <a:pt x="17" y="210"/>
                  </a:lnTo>
                  <a:lnTo>
                    <a:pt x="23" y="216"/>
                  </a:lnTo>
                  <a:lnTo>
                    <a:pt x="28" y="216"/>
                  </a:lnTo>
                  <a:lnTo>
                    <a:pt x="34" y="216"/>
                  </a:lnTo>
                  <a:lnTo>
                    <a:pt x="39" y="210"/>
                  </a:lnTo>
                  <a:lnTo>
                    <a:pt x="45" y="199"/>
                  </a:lnTo>
                  <a:lnTo>
                    <a:pt x="50" y="188"/>
                  </a:lnTo>
                  <a:lnTo>
                    <a:pt x="50" y="171"/>
                  </a:lnTo>
                  <a:lnTo>
                    <a:pt x="56" y="149"/>
                  </a:lnTo>
                  <a:lnTo>
                    <a:pt x="56" y="133"/>
                  </a:lnTo>
                  <a:lnTo>
                    <a:pt x="56" y="110"/>
                  </a:lnTo>
                  <a:lnTo>
                    <a:pt x="56" y="88"/>
                  </a:lnTo>
                  <a:lnTo>
                    <a:pt x="56" y="66"/>
                  </a:lnTo>
                  <a:lnTo>
                    <a:pt x="50" y="49"/>
                  </a:lnTo>
                  <a:lnTo>
                    <a:pt x="50" y="33"/>
                  </a:lnTo>
                  <a:lnTo>
                    <a:pt x="45" y="16"/>
                  </a:lnTo>
                  <a:lnTo>
                    <a:pt x="39" y="11"/>
                  </a:lnTo>
                  <a:lnTo>
                    <a:pt x="34" y="5"/>
                  </a:lnTo>
                  <a:lnTo>
                    <a:pt x="28" y="0"/>
                  </a:lnTo>
                </a:path>
              </a:pathLst>
            </a:custGeom>
            <a:noFill/>
            <a:ln w="269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0" name="Line 78"/>
            <p:cNvSpPr>
              <a:spLocks noChangeShapeType="1"/>
            </p:cNvSpPr>
            <p:nvPr/>
          </p:nvSpPr>
          <p:spPr bwMode="auto">
            <a:xfrm flipH="1">
              <a:off x="1133" y="2849"/>
              <a:ext cx="4444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1" name="Line 79"/>
            <p:cNvSpPr>
              <a:spLocks noChangeShapeType="1"/>
            </p:cNvSpPr>
            <p:nvPr/>
          </p:nvSpPr>
          <p:spPr bwMode="auto">
            <a:xfrm>
              <a:off x="1615" y="2672"/>
              <a:ext cx="2636" cy="271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2" name="Line 80"/>
            <p:cNvSpPr>
              <a:spLocks noChangeShapeType="1"/>
            </p:cNvSpPr>
            <p:nvPr/>
          </p:nvSpPr>
          <p:spPr bwMode="auto">
            <a:xfrm flipV="1">
              <a:off x="1621" y="2766"/>
              <a:ext cx="2646" cy="249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3" name="Freeform 81"/>
            <p:cNvSpPr>
              <a:spLocks noEditPoints="1"/>
            </p:cNvSpPr>
            <p:nvPr/>
          </p:nvSpPr>
          <p:spPr bwMode="auto">
            <a:xfrm>
              <a:off x="3335" y="2212"/>
              <a:ext cx="56" cy="194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34" y="161"/>
                </a:cxn>
                <a:cxn ang="0">
                  <a:pos x="34" y="161"/>
                </a:cxn>
                <a:cxn ang="0">
                  <a:pos x="28" y="161"/>
                </a:cxn>
                <a:cxn ang="0">
                  <a:pos x="28" y="161"/>
                </a:cxn>
                <a:cxn ang="0">
                  <a:pos x="23" y="161"/>
                </a:cxn>
                <a:cxn ang="0">
                  <a:pos x="23" y="6"/>
                </a:cxn>
                <a:cxn ang="0">
                  <a:pos x="28" y="6"/>
                </a:cxn>
                <a:cxn ang="0">
                  <a:pos x="28" y="0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56" y="139"/>
                </a:cxn>
                <a:cxn ang="0">
                  <a:pos x="28" y="194"/>
                </a:cxn>
                <a:cxn ang="0">
                  <a:pos x="0" y="139"/>
                </a:cxn>
                <a:cxn ang="0">
                  <a:pos x="56" y="139"/>
                </a:cxn>
              </a:cxnLst>
              <a:rect l="0" t="0" r="r" b="b"/>
              <a:pathLst>
                <a:path w="56" h="194">
                  <a:moveTo>
                    <a:pt x="34" y="6"/>
                  </a:moveTo>
                  <a:lnTo>
                    <a:pt x="34" y="161"/>
                  </a:lnTo>
                  <a:lnTo>
                    <a:pt x="34" y="161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3" y="161"/>
                  </a:lnTo>
                  <a:lnTo>
                    <a:pt x="23" y="6"/>
                  </a:lnTo>
                  <a:lnTo>
                    <a:pt x="28" y="6"/>
                  </a:lnTo>
                  <a:lnTo>
                    <a:pt x="28" y="0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close/>
                  <a:moveTo>
                    <a:pt x="56" y="139"/>
                  </a:moveTo>
                  <a:lnTo>
                    <a:pt x="28" y="194"/>
                  </a:lnTo>
                  <a:lnTo>
                    <a:pt x="0" y="139"/>
                  </a:lnTo>
                  <a:lnTo>
                    <a:pt x="56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4" name="Freeform 82"/>
            <p:cNvSpPr>
              <a:spLocks noEditPoints="1"/>
            </p:cNvSpPr>
            <p:nvPr/>
          </p:nvSpPr>
          <p:spPr bwMode="auto">
            <a:xfrm>
              <a:off x="3335" y="3292"/>
              <a:ext cx="56" cy="166"/>
            </a:xfrm>
            <a:custGeom>
              <a:avLst/>
              <a:gdLst/>
              <a:ahLst/>
              <a:cxnLst>
                <a:cxn ang="0">
                  <a:pos x="23" y="160"/>
                </a:cxn>
                <a:cxn ang="0">
                  <a:pos x="23" y="38"/>
                </a:cxn>
                <a:cxn ang="0">
                  <a:pos x="23" y="33"/>
                </a:cxn>
                <a:cxn ang="0">
                  <a:pos x="28" y="33"/>
                </a:cxn>
                <a:cxn ang="0">
                  <a:pos x="28" y="33"/>
                </a:cxn>
                <a:cxn ang="0">
                  <a:pos x="34" y="38"/>
                </a:cxn>
                <a:cxn ang="0">
                  <a:pos x="34" y="160"/>
                </a:cxn>
                <a:cxn ang="0">
                  <a:pos x="28" y="166"/>
                </a:cxn>
                <a:cxn ang="0">
                  <a:pos x="28" y="166"/>
                </a:cxn>
                <a:cxn ang="0">
                  <a:pos x="23" y="166"/>
                </a:cxn>
                <a:cxn ang="0">
                  <a:pos x="23" y="160"/>
                </a:cxn>
                <a:cxn ang="0">
                  <a:pos x="23" y="160"/>
                </a:cxn>
                <a:cxn ang="0">
                  <a:pos x="0" y="55"/>
                </a:cxn>
                <a:cxn ang="0">
                  <a:pos x="28" y="0"/>
                </a:cxn>
                <a:cxn ang="0">
                  <a:pos x="56" y="55"/>
                </a:cxn>
                <a:cxn ang="0">
                  <a:pos x="0" y="55"/>
                </a:cxn>
              </a:cxnLst>
              <a:rect l="0" t="0" r="r" b="b"/>
              <a:pathLst>
                <a:path w="56" h="166">
                  <a:moveTo>
                    <a:pt x="23" y="160"/>
                  </a:moveTo>
                  <a:lnTo>
                    <a:pt x="23" y="38"/>
                  </a:lnTo>
                  <a:lnTo>
                    <a:pt x="23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4" y="38"/>
                  </a:lnTo>
                  <a:lnTo>
                    <a:pt x="34" y="160"/>
                  </a:lnTo>
                  <a:lnTo>
                    <a:pt x="28" y="166"/>
                  </a:lnTo>
                  <a:lnTo>
                    <a:pt x="28" y="166"/>
                  </a:lnTo>
                  <a:lnTo>
                    <a:pt x="23" y="166"/>
                  </a:lnTo>
                  <a:lnTo>
                    <a:pt x="23" y="160"/>
                  </a:lnTo>
                  <a:lnTo>
                    <a:pt x="23" y="160"/>
                  </a:lnTo>
                  <a:close/>
                  <a:moveTo>
                    <a:pt x="0" y="55"/>
                  </a:moveTo>
                  <a:lnTo>
                    <a:pt x="28" y="0"/>
                  </a:lnTo>
                  <a:lnTo>
                    <a:pt x="56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5" name="Line 83"/>
            <p:cNvSpPr>
              <a:spLocks noChangeShapeType="1"/>
            </p:cNvSpPr>
            <p:nvPr/>
          </p:nvSpPr>
          <p:spPr bwMode="auto">
            <a:xfrm>
              <a:off x="3363" y="3480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6" name="Line 84"/>
            <p:cNvSpPr>
              <a:spLocks noChangeShapeType="1"/>
            </p:cNvSpPr>
            <p:nvPr/>
          </p:nvSpPr>
          <p:spPr bwMode="auto">
            <a:xfrm>
              <a:off x="4295" y="3037"/>
              <a:ext cx="1" cy="5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7" name="Freeform 85"/>
            <p:cNvSpPr>
              <a:spLocks noEditPoints="1"/>
            </p:cNvSpPr>
            <p:nvPr/>
          </p:nvSpPr>
          <p:spPr bwMode="auto">
            <a:xfrm>
              <a:off x="3380" y="3530"/>
              <a:ext cx="410" cy="55"/>
            </a:xfrm>
            <a:custGeom>
              <a:avLst/>
              <a:gdLst/>
              <a:ahLst/>
              <a:cxnLst>
                <a:cxn ang="0">
                  <a:pos x="405" y="33"/>
                </a:cxn>
                <a:cxn ang="0">
                  <a:pos x="39" y="33"/>
                </a:cxn>
                <a:cxn ang="0">
                  <a:pos x="33" y="33"/>
                </a:cxn>
                <a:cxn ang="0">
                  <a:pos x="33" y="27"/>
                </a:cxn>
                <a:cxn ang="0">
                  <a:pos x="33" y="27"/>
                </a:cxn>
                <a:cxn ang="0">
                  <a:pos x="39" y="22"/>
                </a:cxn>
                <a:cxn ang="0">
                  <a:pos x="405" y="22"/>
                </a:cxn>
                <a:cxn ang="0">
                  <a:pos x="410" y="27"/>
                </a:cxn>
                <a:cxn ang="0">
                  <a:pos x="410" y="27"/>
                </a:cxn>
                <a:cxn ang="0">
                  <a:pos x="410" y="33"/>
                </a:cxn>
                <a:cxn ang="0">
                  <a:pos x="405" y="33"/>
                </a:cxn>
                <a:cxn ang="0">
                  <a:pos x="405" y="33"/>
                </a:cxn>
                <a:cxn ang="0">
                  <a:pos x="55" y="55"/>
                </a:cxn>
                <a:cxn ang="0">
                  <a:pos x="0" y="27"/>
                </a:cxn>
                <a:cxn ang="0">
                  <a:pos x="55" y="0"/>
                </a:cxn>
                <a:cxn ang="0">
                  <a:pos x="55" y="55"/>
                </a:cxn>
              </a:cxnLst>
              <a:rect l="0" t="0" r="r" b="b"/>
              <a:pathLst>
                <a:path w="410" h="55">
                  <a:moveTo>
                    <a:pt x="405" y="33"/>
                  </a:moveTo>
                  <a:lnTo>
                    <a:pt x="39" y="33"/>
                  </a:lnTo>
                  <a:lnTo>
                    <a:pt x="33" y="33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39" y="22"/>
                  </a:lnTo>
                  <a:lnTo>
                    <a:pt x="405" y="22"/>
                  </a:lnTo>
                  <a:lnTo>
                    <a:pt x="410" y="27"/>
                  </a:lnTo>
                  <a:lnTo>
                    <a:pt x="410" y="27"/>
                  </a:lnTo>
                  <a:lnTo>
                    <a:pt x="410" y="33"/>
                  </a:lnTo>
                  <a:lnTo>
                    <a:pt x="405" y="33"/>
                  </a:lnTo>
                  <a:lnTo>
                    <a:pt x="405" y="33"/>
                  </a:lnTo>
                  <a:close/>
                  <a:moveTo>
                    <a:pt x="55" y="55"/>
                  </a:moveTo>
                  <a:lnTo>
                    <a:pt x="0" y="27"/>
                  </a:lnTo>
                  <a:lnTo>
                    <a:pt x="55" y="0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8" name="Freeform 86"/>
            <p:cNvSpPr>
              <a:spLocks noEditPoints="1"/>
            </p:cNvSpPr>
            <p:nvPr/>
          </p:nvSpPr>
          <p:spPr bwMode="auto">
            <a:xfrm>
              <a:off x="3929" y="3535"/>
              <a:ext cx="355" cy="5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316" y="22"/>
                </a:cxn>
                <a:cxn ang="0">
                  <a:pos x="322" y="22"/>
                </a:cxn>
                <a:cxn ang="0">
                  <a:pos x="322" y="28"/>
                </a:cxn>
                <a:cxn ang="0">
                  <a:pos x="322" y="28"/>
                </a:cxn>
                <a:cxn ang="0">
                  <a:pos x="316" y="33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300" y="0"/>
                </a:cxn>
                <a:cxn ang="0">
                  <a:pos x="355" y="28"/>
                </a:cxn>
                <a:cxn ang="0">
                  <a:pos x="300" y="55"/>
                </a:cxn>
                <a:cxn ang="0">
                  <a:pos x="300" y="0"/>
                </a:cxn>
              </a:cxnLst>
              <a:rect l="0" t="0" r="r" b="b"/>
              <a:pathLst>
                <a:path w="355" h="55">
                  <a:moveTo>
                    <a:pt x="0" y="22"/>
                  </a:moveTo>
                  <a:lnTo>
                    <a:pt x="316" y="22"/>
                  </a:lnTo>
                  <a:lnTo>
                    <a:pt x="322" y="22"/>
                  </a:lnTo>
                  <a:lnTo>
                    <a:pt x="322" y="28"/>
                  </a:lnTo>
                  <a:lnTo>
                    <a:pt x="322" y="28"/>
                  </a:lnTo>
                  <a:lnTo>
                    <a:pt x="316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300" y="0"/>
                  </a:moveTo>
                  <a:lnTo>
                    <a:pt x="355" y="28"/>
                  </a:lnTo>
                  <a:lnTo>
                    <a:pt x="300" y="55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9" name="Rectangle 87"/>
            <p:cNvSpPr>
              <a:spLocks noChangeArrowheads="1"/>
            </p:cNvSpPr>
            <p:nvPr/>
          </p:nvSpPr>
          <p:spPr bwMode="auto">
            <a:xfrm>
              <a:off x="3541" y="3341"/>
              <a:ext cx="604" cy="4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0" name="Rectangle 88"/>
            <p:cNvSpPr>
              <a:spLocks noChangeArrowheads="1"/>
            </p:cNvSpPr>
            <p:nvPr/>
          </p:nvSpPr>
          <p:spPr bwMode="auto">
            <a:xfrm>
              <a:off x="3541" y="3341"/>
              <a:ext cx="604" cy="48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1" name="Rectangle 89"/>
            <p:cNvSpPr>
              <a:spLocks noChangeArrowheads="1"/>
            </p:cNvSpPr>
            <p:nvPr/>
          </p:nvSpPr>
          <p:spPr bwMode="auto">
            <a:xfrm>
              <a:off x="3613" y="3392"/>
              <a:ext cx="30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Image </a:t>
              </a:r>
              <a:endParaRPr lang="en-GB"/>
            </a:p>
          </p:txBody>
        </p:sp>
        <p:sp>
          <p:nvSpPr>
            <p:cNvPr id="44122" name="Rectangle 90"/>
            <p:cNvSpPr>
              <a:spLocks noChangeArrowheads="1"/>
            </p:cNvSpPr>
            <p:nvPr/>
          </p:nvSpPr>
          <p:spPr bwMode="auto">
            <a:xfrm>
              <a:off x="3862" y="3386"/>
              <a:ext cx="194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dis-</a:t>
              </a:r>
              <a:endParaRPr lang="en-GB"/>
            </a:p>
          </p:txBody>
        </p:sp>
        <p:sp>
          <p:nvSpPr>
            <p:cNvPr id="44123" name="Rectangle 91"/>
            <p:cNvSpPr>
              <a:spLocks noChangeArrowheads="1"/>
            </p:cNvSpPr>
            <p:nvPr/>
          </p:nvSpPr>
          <p:spPr bwMode="auto">
            <a:xfrm>
              <a:off x="3613" y="3491"/>
              <a:ext cx="372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tance, h</a:t>
              </a:r>
              <a:endParaRPr lang="en-GB"/>
            </a:p>
          </p:txBody>
        </p:sp>
        <p:sp>
          <p:nvSpPr>
            <p:cNvPr id="44124" name="Rectangle 92"/>
            <p:cNvSpPr>
              <a:spLocks noChangeArrowheads="1"/>
            </p:cNvSpPr>
            <p:nvPr/>
          </p:nvSpPr>
          <p:spPr bwMode="auto">
            <a:xfrm>
              <a:off x="3940" y="3491"/>
              <a:ext cx="72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44125" name="Rectangle 93"/>
            <p:cNvSpPr>
              <a:spLocks noChangeArrowheads="1"/>
            </p:cNvSpPr>
            <p:nvPr/>
          </p:nvSpPr>
          <p:spPr bwMode="auto">
            <a:xfrm>
              <a:off x="2165" y="2146"/>
              <a:ext cx="1131" cy="2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6" name="Rectangle 94"/>
            <p:cNvSpPr>
              <a:spLocks noChangeArrowheads="1"/>
            </p:cNvSpPr>
            <p:nvPr/>
          </p:nvSpPr>
          <p:spPr bwMode="auto">
            <a:xfrm>
              <a:off x="2165" y="2146"/>
              <a:ext cx="1131" cy="22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7" name="Rectangle 95"/>
            <p:cNvSpPr>
              <a:spLocks noChangeArrowheads="1"/>
            </p:cNvSpPr>
            <p:nvPr/>
          </p:nvSpPr>
          <p:spPr bwMode="auto">
            <a:xfrm>
              <a:off x="2237" y="2179"/>
              <a:ext cx="67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Aperture stop, D</a:t>
              </a:r>
              <a:endParaRPr lang="en-GB"/>
            </a:p>
          </p:txBody>
        </p:sp>
        <p:sp>
          <p:nvSpPr>
            <p:cNvPr id="44128" name="Rectangle 96"/>
            <p:cNvSpPr>
              <a:spLocks noChangeArrowheads="1"/>
            </p:cNvSpPr>
            <p:nvPr/>
          </p:nvSpPr>
          <p:spPr bwMode="auto">
            <a:xfrm>
              <a:off x="2836" y="2179"/>
              <a:ext cx="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44129" name="Freeform 97"/>
            <p:cNvSpPr>
              <a:spLocks noEditPoints="1"/>
            </p:cNvSpPr>
            <p:nvPr/>
          </p:nvSpPr>
          <p:spPr bwMode="auto">
            <a:xfrm>
              <a:off x="4451" y="2760"/>
              <a:ext cx="55" cy="17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3" y="139"/>
                </a:cxn>
                <a:cxn ang="0">
                  <a:pos x="27" y="139"/>
                </a:cxn>
                <a:cxn ang="0">
                  <a:pos x="27" y="144"/>
                </a:cxn>
                <a:cxn ang="0">
                  <a:pos x="22" y="139"/>
                </a:cxn>
                <a:cxn ang="0">
                  <a:pos x="22" y="139"/>
                </a:cxn>
                <a:cxn ang="0">
                  <a:pos x="22" y="39"/>
                </a:cxn>
                <a:cxn ang="0">
                  <a:pos x="22" y="33"/>
                </a:cxn>
                <a:cxn ang="0">
                  <a:pos x="27" y="33"/>
                </a:cxn>
                <a:cxn ang="0">
                  <a:pos x="27" y="33"/>
                </a:cxn>
                <a:cxn ang="0">
                  <a:pos x="33" y="39"/>
                </a:cxn>
                <a:cxn ang="0">
                  <a:pos x="33" y="39"/>
                </a:cxn>
                <a:cxn ang="0">
                  <a:pos x="0" y="56"/>
                </a:cxn>
                <a:cxn ang="0">
                  <a:pos x="27" y="0"/>
                </a:cxn>
                <a:cxn ang="0">
                  <a:pos x="55" y="56"/>
                </a:cxn>
                <a:cxn ang="0">
                  <a:pos x="0" y="56"/>
                </a:cxn>
                <a:cxn ang="0">
                  <a:pos x="55" y="122"/>
                </a:cxn>
                <a:cxn ang="0">
                  <a:pos x="27" y="177"/>
                </a:cxn>
                <a:cxn ang="0">
                  <a:pos x="0" y="122"/>
                </a:cxn>
                <a:cxn ang="0">
                  <a:pos x="55" y="122"/>
                </a:cxn>
              </a:cxnLst>
              <a:rect l="0" t="0" r="r" b="b"/>
              <a:pathLst>
                <a:path w="55" h="177">
                  <a:moveTo>
                    <a:pt x="33" y="39"/>
                  </a:moveTo>
                  <a:lnTo>
                    <a:pt x="33" y="139"/>
                  </a:lnTo>
                  <a:lnTo>
                    <a:pt x="27" y="139"/>
                  </a:lnTo>
                  <a:lnTo>
                    <a:pt x="27" y="144"/>
                  </a:lnTo>
                  <a:lnTo>
                    <a:pt x="22" y="139"/>
                  </a:lnTo>
                  <a:lnTo>
                    <a:pt x="22" y="139"/>
                  </a:lnTo>
                  <a:lnTo>
                    <a:pt x="22" y="39"/>
                  </a:lnTo>
                  <a:lnTo>
                    <a:pt x="22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33" y="39"/>
                  </a:lnTo>
                  <a:close/>
                  <a:moveTo>
                    <a:pt x="0" y="56"/>
                  </a:moveTo>
                  <a:lnTo>
                    <a:pt x="27" y="0"/>
                  </a:lnTo>
                  <a:lnTo>
                    <a:pt x="55" y="56"/>
                  </a:lnTo>
                  <a:lnTo>
                    <a:pt x="0" y="56"/>
                  </a:lnTo>
                  <a:close/>
                  <a:moveTo>
                    <a:pt x="55" y="122"/>
                  </a:moveTo>
                  <a:lnTo>
                    <a:pt x="27" y="177"/>
                  </a:lnTo>
                  <a:lnTo>
                    <a:pt x="0" y="122"/>
                  </a:lnTo>
                  <a:lnTo>
                    <a:pt x="55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0" name="Rectangle 98"/>
            <p:cNvSpPr>
              <a:spLocks noChangeArrowheads="1"/>
            </p:cNvSpPr>
            <p:nvPr/>
          </p:nvSpPr>
          <p:spPr bwMode="auto">
            <a:xfrm>
              <a:off x="4617" y="2683"/>
              <a:ext cx="760" cy="3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1" name="Rectangle 99"/>
            <p:cNvSpPr>
              <a:spLocks noChangeArrowheads="1"/>
            </p:cNvSpPr>
            <p:nvPr/>
          </p:nvSpPr>
          <p:spPr bwMode="auto">
            <a:xfrm>
              <a:off x="4617" y="2683"/>
              <a:ext cx="760" cy="34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2" name="Rectangle 100"/>
            <p:cNvSpPr>
              <a:spLocks noChangeArrowheads="1"/>
            </p:cNvSpPr>
            <p:nvPr/>
          </p:nvSpPr>
          <p:spPr bwMode="auto">
            <a:xfrm>
              <a:off x="4689" y="2716"/>
              <a:ext cx="47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d, aperture </a:t>
              </a:r>
              <a:endParaRPr lang="en-GB"/>
            </a:p>
          </p:txBody>
        </p:sp>
        <p:sp>
          <p:nvSpPr>
            <p:cNvPr id="44133" name="Rectangle 101"/>
            <p:cNvSpPr>
              <a:spLocks noChangeArrowheads="1"/>
            </p:cNvSpPr>
            <p:nvPr/>
          </p:nvSpPr>
          <p:spPr bwMode="auto">
            <a:xfrm>
              <a:off x="5111" y="2716"/>
              <a:ext cx="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44134" name="Rectangle 102"/>
            <p:cNvSpPr>
              <a:spLocks noChangeArrowheads="1"/>
            </p:cNvSpPr>
            <p:nvPr/>
          </p:nvSpPr>
          <p:spPr bwMode="auto">
            <a:xfrm>
              <a:off x="4689" y="2811"/>
              <a:ext cx="44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(field stop)</a:t>
              </a:r>
              <a:endParaRPr lang="en-GB"/>
            </a:p>
          </p:txBody>
        </p:sp>
        <p:sp>
          <p:nvSpPr>
            <p:cNvPr id="44135" name="Rectangle 103"/>
            <p:cNvSpPr>
              <a:spLocks noChangeArrowheads="1"/>
            </p:cNvSpPr>
            <p:nvPr/>
          </p:nvSpPr>
          <p:spPr bwMode="auto">
            <a:xfrm>
              <a:off x="5072" y="2811"/>
              <a:ext cx="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44136" name="Freeform 104"/>
            <p:cNvSpPr>
              <a:spLocks noEditPoints="1"/>
            </p:cNvSpPr>
            <p:nvPr/>
          </p:nvSpPr>
          <p:spPr bwMode="auto">
            <a:xfrm>
              <a:off x="1621" y="2428"/>
              <a:ext cx="1748" cy="421"/>
            </a:xfrm>
            <a:custGeom>
              <a:avLst/>
              <a:gdLst/>
              <a:ahLst/>
              <a:cxnLst>
                <a:cxn ang="0">
                  <a:pos x="28" y="410"/>
                </a:cxn>
                <a:cxn ang="0">
                  <a:pos x="55" y="404"/>
                </a:cxn>
                <a:cxn ang="0">
                  <a:pos x="83" y="399"/>
                </a:cxn>
                <a:cxn ang="0">
                  <a:pos x="111" y="393"/>
                </a:cxn>
                <a:cxn ang="0">
                  <a:pos x="139" y="388"/>
                </a:cxn>
                <a:cxn ang="0">
                  <a:pos x="166" y="382"/>
                </a:cxn>
                <a:cxn ang="0">
                  <a:pos x="194" y="376"/>
                </a:cxn>
                <a:cxn ang="0">
                  <a:pos x="216" y="371"/>
                </a:cxn>
                <a:cxn ang="0">
                  <a:pos x="244" y="365"/>
                </a:cxn>
                <a:cxn ang="0">
                  <a:pos x="266" y="354"/>
                </a:cxn>
                <a:cxn ang="0">
                  <a:pos x="299" y="343"/>
                </a:cxn>
                <a:cxn ang="0">
                  <a:pos x="322" y="338"/>
                </a:cxn>
                <a:cxn ang="0">
                  <a:pos x="366" y="332"/>
                </a:cxn>
                <a:cxn ang="0">
                  <a:pos x="394" y="321"/>
                </a:cxn>
                <a:cxn ang="0">
                  <a:pos x="422" y="316"/>
                </a:cxn>
                <a:cxn ang="0">
                  <a:pos x="449" y="310"/>
                </a:cxn>
                <a:cxn ang="0">
                  <a:pos x="477" y="310"/>
                </a:cxn>
                <a:cxn ang="0">
                  <a:pos x="505" y="305"/>
                </a:cxn>
                <a:cxn ang="0">
                  <a:pos x="527" y="299"/>
                </a:cxn>
                <a:cxn ang="0">
                  <a:pos x="555" y="288"/>
                </a:cxn>
                <a:cxn ang="0">
                  <a:pos x="577" y="282"/>
                </a:cxn>
                <a:cxn ang="0">
                  <a:pos x="605" y="271"/>
                </a:cxn>
                <a:cxn ang="0">
                  <a:pos x="632" y="266"/>
                </a:cxn>
                <a:cxn ang="0">
                  <a:pos x="660" y="260"/>
                </a:cxn>
                <a:cxn ang="0">
                  <a:pos x="699" y="249"/>
                </a:cxn>
                <a:cxn ang="0">
                  <a:pos x="727" y="244"/>
                </a:cxn>
                <a:cxn ang="0">
                  <a:pos x="760" y="238"/>
                </a:cxn>
                <a:cxn ang="0">
                  <a:pos x="788" y="233"/>
                </a:cxn>
                <a:cxn ang="0">
                  <a:pos x="815" y="227"/>
                </a:cxn>
                <a:cxn ang="0">
                  <a:pos x="838" y="221"/>
                </a:cxn>
                <a:cxn ang="0">
                  <a:pos x="865" y="216"/>
                </a:cxn>
                <a:cxn ang="0">
                  <a:pos x="893" y="210"/>
                </a:cxn>
                <a:cxn ang="0">
                  <a:pos x="915" y="199"/>
                </a:cxn>
                <a:cxn ang="0">
                  <a:pos x="943" y="194"/>
                </a:cxn>
                <a:cxn ang="0">
                  <a:pos x="971" y="183"/>
                </a:cxn>
                <a:cxn ang="0">
                  <a:pos x="999" y="177"/>
                </a:cxn>
                <a:cxn ang="0">
                  <a:pos x="1037" y="166"/>
                </a:cxn>
                <a:cxn ang="0">
                  <a:pos x="1065" y="161"/>
                </a:cxn>
                <a:cxn ang="0">
                  <a:pos x="1093" y="155"/>
                </a:cxn>
                <a:cxn ang="0">
                  <a:pos x="1126" y="150"/>
                </a:cxn>
                <a:cxn ang="0">
                  <a:pos x="1154" y="144"/>
                </a:cxn>
                <a:cxn ang="0">
                  <a:pos x="1176" y="144"/>
                </a:cxn>
                <a:cxn ang="0">
                  <a:pos x="1204" y="133"/>
                </a:cxn>
                <a:cxn ang="0">
                  <a:pos x="1226" y="127"/>
                </a:cxn>
                <a:cxn ang="0">
                  <a:pos x="1254" y="122"/>
                </a:cxn>
                <a:cxn ang="0">
                  <a:pos x="1282" y="111"/>
                </a:cxn>
                <a:cxn ang="0">
                  <a:pos x="1309" y="105"/>
                </a:cxn>
                <a:cxn ang="0">
                  <a:pos x="1337" y="94"/>
                </a:cxn>
                <a:cxn ang="0">
                  <a:pos x="1376" y="89"/>
                </a:cxn>
                <a:cxn ang="0">
                  <a:pos x="1404" y="83"/>
                </a:cxn>
                <a:cxn ang="0">
                  <a:pos x="1431" y="72"/>
                </a:cxn>
                <a:cxn ang="0">
                  <a:pos x="1465" y="67"/>
                </a:cxn>
                <a:cxn ang="0">
                  <a:pos x="1487" y="67"/>
                </a:cxn>
                <a:cxn ang="0">
                  <a:pos x="1515" y="61"/>
                </a:cxn>
                <a:cxn ang="0">
                  <a:pos x="1542" y="55"/>
                </a:cxn>
                <a:cxn ang="0">
                  <a:pos x="1565" y="50"/>
                </a:cxn>
                <a:cxn ang="0">
                  <a:pos x="1592" y="39"/>
                </a:cxn>
                <a:cxn ang="0">
                  <a:pos x="1620" y="28"/>
                </a:cxn>
                <a:cxn ang="0">
                  <a:pos x="1648" y="22"/>
                </a:cxn>
                <a:cxn ang="0">
                  <a:pos x="1675" y="17"/>
                </a:cxn>
                <a:cxn ang="0">
                  <a:pos x="1714" y="6"/>
                </a:cxn>
                <a:cxn ang="0">
                  <a:pos x="1742" y="0"/>
                </a:cxn>
              </a:cxnLst>
              <a:rect l="0" t="0" r="r" b="b"/>
              <a:pathLst>
                <a:path w="1748" h="421">
                  <a:moveTo>
                    <a:pt x="0" y="415"/>
                  </a:moveTo>
                  <a:lnTo>
                    <a:pt x="0" y="415"/>
                  </a:lnTo>
                  <a:lnTo>
                    <a:pt x="0" y="415"/>
                  </a:lnTo>
                  <a:lnTo>
                    <a:pt x="5" y="421"/>
                  </a:lnTo>
                  <a:lnTo>
                    <a:pt x="5" y="421"/>
                  </a:lnTo>
                  <a:lnTo>
                    <a:pt x="5" y="421"/>
                  </a:lnTo>
                  <a:lnTo>
                    <a:pt x="5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15"/>
                  </a:lnTo>
                  <a:lnTo>
                    <a:pt x="0" y="415"/>
                  </a:lnTo>
                  <a:close/>
                  <a:moveTo>
                    <a:pt x="11" y="415"/>
                  </a:moveTo>
                  <a:lnTo>
                    <a:pt x="11" y="415"/>
                  </a:lnTo>
                  <a:lnTo>
                    <a:pt x="16" y="415"/>
                  </a:lnTo>
                  <a:lnTo>
                    <a:pt x="16" y="415"/>
                  </a:lnTo>
                  <a:lnTo>
                    <a:pt x="16" y="415"/>
                  </a:lnTo>
                  <a:lnTo>
                    <a:pt x="16" y="421"/>
                  </a:lnTo>
                  <a:lnTo>
                    <a:pt x="16" y="421"/>
                  </a:lnTo>
                  <a:lnTo>
                    <a:pt x="11" y="421"/>
                  </a:lnTo>
                  <a:lnTo>
                    <a:pt x="11" y="421"/>
                  </a:lnTo>
                  <a:lnTo>
                    <a:pt x="11" y="415"/>
                  </a:lnTo>
                  <a:lnTo>
                    <a:pt x="11" y="415"/>
                  </a:lnTo>
                  <a:lnTo>
                    <a:pt x="11" y="415"/>
                  </a:lnTo>
                  <a:close/>
                  <a:moveTo>
                    <a:pt x="28" y="410"/>
                  </a:moveTo>
                  <a:lnTo>
                    <a:pt x="28" y="410"/>
                  </a:lnTo>
                  <a:lnTo>
                    <a:pt x="28" y="410"/>
                  </a:lnTo>
                  <a:lnTo>
                    <a:pt x="33" y="410"/>
                  </a:lnTo>
                  <a:lnTo>
                    <a:pt x="33" y="415"/>
                  </a:lnTo>
                  <a:lnTo>
                    <a:pt x="28" y="415"/>
                  </a:lnTo>
                  <a:lnTo>
                    <a:pt x="28" y="415"/>
                  </a:lnTo>
                  <a:lnTo>
                    <a:pt x="28" y="415"/>
                  </a:lnTo>
                  <a:lnTo>
                    <a:pt x="28" y="415"/>
                  </a:lnTo>
                  <a:lnTo>
                    <a:pt x="28" y="410"/>
                  </a:lnTo>
                  <a:lnTo>
                    <a:pt x="28" y="410"/>
                  </a:lnTo>
                  <a:lnTo>
                    <a:pt x="28" y="410"/>
                  </a:lnTo>
                  <a:close/>
                  <a:moveTo>
                    <a:pt x="39" y="410"/>
                  </a:moveTo>
                  <a:lnTo>
                    <a:pt x="39" y="410"/>
                  </a:lnTo>
                  <a:lnTo>
                    <a:pt x="44" y="410"/>
                  </a:lnTo>
                  <a:lnTo>
                    <a:pt x="44" y="410"/>
                  </a:lnTo>
                  <a:lnTo>
                    <a:pt x="44" y="410"/>
                  </a:lnTo>
                  <a:lnTo>
                    <a:pt x="44" y="415"/>
                  </a:lnTo>
                  <a:lnTo>
                    <a:pt x="44" y="415"/>
                  </a:lnTo>
                  <a:lnTo>
                    <a:pt x="39" y="415"/>
                  </a:lnTo>
                  <a:lnTo>
                    <a:pt x="39" y="410"/>
                  </a:lnTo>
                  <a:lnTo>
                    <a:pt x="39" y="410"/>
                  </a:lnTo>
                  <a:lnTo>
                    <a:pt x="39" y="410"/>
                  </a:lnTo>
                  <a:lnTo>
                    <a:pt x="39" y="410"/>
                  </a:lnTo>
                  <a:close/>
                  <a:moveTo>
                    <a:pt x="55" y="404"/>
                  </a:moveTo>
                  <a:lnTo>
                    <a:pt x="55" y="404"/>
                  </a:lnTo>
                  <a:lnTo>
                    <a:pt x="55" y="404"/>
                  </a:lnTo>
                  <a:lnTo>
                    <a:pt x="61" y="404"/>
                  </a:lnTo>
                  <a:lnTo>
                    <a:pt x="61" y="410"/>
                  </a:lnTo>
                  <a:lnTo>
                    <a:pt x="55" y="410"/>
                  </a:lnTo>
                  <a:lnTo>
                    <a:pt x="55" y="410"/>
                  </a:lnTo>
                  <a:lnTo>
                    <a:pt x="55" y="410"/>
                  </a:lnTo>
                  <a:lnTo>
                    <a:pt x="50" y="410"/>
                  </a:lnTo>
                  <a:lnTo>
                    <a:pt x="50" y="404"/>
                  </a:lnTo>
                  <a:lnTo>
                    <a:pt x="55" y="404"/>
                  </a:lnTo>
                  <a:lnTo>
                    <a:pt x="55" y="404"/>
                  </a:lnTo>
                  <a:close/>
                  <a:moveTo>
                    <a:pt x="66" y="399"/>
                  </a:moveTo>
                  <a:lnTo>
                    <a:pt x="66" y="399"/>
                  </a:lnTo>
                  <a:lnTo>
                    <a:pt x="72" y="399"/>
                  </a:lnTo>
                  <a:lnTo>
                    <a:pt x="72" y="404"/>
                  </a:lnTo>
                  <a:lnTo>
                    <a:pt x="72" y="404"/>
                  </a:lnTo>
                  <a:lnTo>
                    <a:pt x="72" y="410"/>
                  </a:lnTo>
                  <a:lnTo>
                    <a:pt x="72" y="410"/>
                  </a:lnTo>
                  <a:lnTo>
                    <a:pt x="66" y="410"/>
                  </a:lnTo>
                  <a:lnTo>
                    <a:pt x="66" y="404"/>
                  </a:lnTo>
                  <a:lnTo>
                    <a:pt x="66" y="404"/>
                  </a:lnTo>
                  <a:lnTo>
                    <a:pt x="66" y="399"/>
                  </a:lnTo>
                  <a:lnTo>
                    <a:pt x="66" y="399"/>
                  </a:lnTo>
                  <a:close/>
                  <a:moveTo>
                    <a:pt x="83" y="399"/>
                  </a:moveTo>
                  <a:lnTo>
                    <a:pt x="83" y="399"/>
                  </a:lnTo>
                  <a:lnTo>
                    <a:pt x="83" y="399"/>
                  </a:lnTo>
                  <a:lnTo>
                    <a:pt x="83" y="399"/>
                  </a:lnTo>
                  <a:lnTo>
                    <a:pt x="89" y="404"/>
                  </a:lnTo>
                  <a:lnTo>
                    <a:pt x="83" y="404"/>
                  </a:lnTo>
                  <a:lnTo>
                    <a:pt x="83" y="404"/>
                  </a:lnTo>
                  <a:lnTo>
                    <a:pt x="83" y="404"/>
                  </a:lnTo>
                  <a:lnTo>
                    <a:pt x="78" y="404"/>
                  </a:lnTo>
                  <a:lnTo>
                    <a:pt x="78" y="399"/>
                  </a:lnTo>
                  <a:lnTo>
                    <a:pt x="83" y="399"/>
                  </a:lnTo>
                  <a:lnTo>
                    <a:pt x="83" y="399"/>
                  </a:lnTo>
                  <a:close/>
                  <a:moveTo>
                    <a:pt x="94" y="393"/>
                  </a:moveTo>
                  <a:lnTo>
                    <a:pt x="94" y="393"/>
                  </a:lnTo>
                  <a:lnTo>
                    <a:pt x="100" y="393"/>
                  </a:lnTo>
                  <a:lnTo>
                    <a:pt x="100" y="399"/>
                  </a:lnTo>
                  <a:lnTo>
                    <a:pt x="100" y="399"/>
                  </a:lnTo>
                  <a:lnTo>
                    <a:pt x="100" y="399"/>
                  </a:lnTo>
                  <a:lnTo>
                    <a:pt x="100" y="399"/>
                  </a:lnTo>
                  <a:lnTo>
                    <a:pt x="94" y="399"/>
                  </a:lnTo>
                  <a:lnTo>
                    <a:pt x="94" y="399"/>
                  </a:lnTo>
                  <a:lnTo>
                    <a:pt x="94" y="399"/>
                  </a:lnTo>
                  <a:lnTo>
                    <a:pt x="94" y="393"/>
                  </a:lnTo>
                  <a:lnTo>
                    <a:pt x="94" y="393"/>
                  </a:lnTo>
                  <a:close/>
                  <a:moveTo>
                    <a:pt x="105" y="393"/>
                  </a:moveTo>
                  <a:lnTo>
                    <a:pt x="105" y="393"/>
                  </a:lnTo>
                  <a:lnTo>
                    <a:pt x="111" y="393"/>
                  </a:lnTo>
                  <a:lnTo>
                    <a:pt x="111" y="393"/>
                  </a:lnTo>
                  <a:lnTo>
                    <a:pt x="111" y="393"/>
                  </a:lnTo>
                  <a:lnTo>
                    <a:pt x="111" y="399"/>
                  </a:lnTo>
                  <a:lnTo>
                    <a:pt x="111" y="399"/>
                  </a:lnTo>
                  <a:lnTo>
                    <a:pt x="105" y="399"/>
                  </a:lnTo>
                  <a:lnTo>
                    <a:pt x="105" y="393"/>
                  </a:lnTo>
                  <a:lnTo>
                    <a:pt x="105" y="393"/>
                  </a:lnTo>
                  <a:lnTo>
                    <a:pt x="105" y="393"/>
                  </a:lnTo>
                  <a:lnTo>
                    <a:pt x="105" y="393"/>
                  </a:lnTo>
                  <a:close/>
                  <a:moveTo>
                    <a:pt x="122" y="388"/>
                  </a:moveTo>
                  <a:lnTo>
                    <a:pt x="122" y="388"/>
                  </a:lnTo>
                  <a:lnTo>
                    <a:pt x="122" y="388"/>
                  </a:lnTo>
                  <a:lnTo>
                    <a:pt x="127" y="388"/>
                  </a:lnTo>
                  <a:lnTo>
                    <a:pt x="127" y="393"/>
                  </a:lnTo>
                  <a:lnTo>
                    <a:pt x="122" y="393"/>
                  </a:lnTo>
                  <a:lnTo>
                    <a:pt x="122" y="393"/>
                  </a:lnTo>
                  <a:lnTo>
                    <a:pt x="122" y="393"/>
                  </a:lnTo>
                  <a:lnTo>
                    <a:pt x="122" y="393"/>
                  </a:lnTo>
                  <a:lnTo>
                    <a:pt x="122" y="388"/>
                  </a:lnTo>
                  <a:lnTo>
                    <a:pt x="122" y="388"/>
                  </a:lnTo>
                  <a:lnTo>
                    <a:pt x="122" y="388"/>
                  </a:lnTo>
                  <a:close/>
                  <a:moveTo>
                    <a:pt x="133" y="382"/>
                  </a:moveTo>
                  <a:lnTo>
                    <a:pt x="133" y="382"/>
                  </a:lnTo>
                  <a:lnTo>
                    <a:pt x="139" y="382"/>
                  </a:lnTo>
                  <a:lnTo>
                    <a:pt x="139" y="388"/>
                  </a:lnTo>
                  <a:lnTo>
                    <a:pt x="139" y="388"/>
                  </a:lnTo>
                  <a:lnTo>
                    <a:pt x="139" y="393"/>
                  </a:lnTo>
                  <a:lnTo>
                    <a:pt x="139" y="393"/>
                  </a:lnTo>
                  <a:lnTo>
                    <a:pt x="133" y="393"/>
                  </a:lnTo>
                  <a:lnTo>
                    <a:pt x="133" y="388"/>
                  </a:lnTo>
                  <a:lnTo>
                    <a:pt x="133" y="388"/>
                  </a:lnTo>
                  <a:lnTo>
                    <a:pt x="133" y="382"/>
                  </a:lnTo>
                  <a:lnTo>
                    <a:pt x="133" y="382"/>
                  </a:lnTo>
                  <a:close/>
                  <a:moveTo>
                    <a:pt x="150" y="382"/>
                  </a:moveTo>
                  <a:lnTo>
                    <a:pt x="150" y="382"/>
                  </a:lnTo>
                  <a:lnTo>
                    <a:pt x="150" y="382"/>
                  </a:lnTo>
                  <a:lnTo>
                    <a:pt x="155" y="382"/>
                  </a:lnTo>
                  <a:lnTo>
                    <a:pt x="155" y="388"/>
                  </a:lnTo>
                  <a:lnTo>
                    <a:pt x="150" y="388"/>
                  </a:lnTo>
                  <a:lnTo>
                    <a:pt x="150" y="388"/>
                  </a:lnTo>
                  <a:lnTo>
                    <a:pt x="150" y="388"/>
                  </a:lnTo>
                  <a:lnTo>
                    <a:pt x="150" y="388"/>
                  </a:lnTo>
                  <a:lnTo>
                    <a:pt x="144" y="382"/>
                  </a:lnTo>
                  <a:lnTo>
                    <a:pt x="150" y="382"/>
                  </a:lnTo>
                  <a:lnTo>
                    <a:pt x="150" y="382"/>
                  </a:lnTo>
                  <a:close/>
                  <a:moveTo>
                    <a:pt x="161" y="376"/>
                  </a:moveTo>
                  <a:lnTo>
                    <a:pt x="161" y="376"/>
                  </a:lnTo>
                  <a:lnTo>
                    <a:pt x="166" y="376"/>
                  </a:lnTo>
                  <a:lnTo>
                    <a:pt x="166" y="382"/>
                  </a:lnTo>
                  <a:lnTo>
                    <a:pt x="166" y="382"/>
                  </a:lnTo>
                  <a:lnTo>
                    <a:pt x="166" y="382"/>
                  </a:lnTo>
                  <a:lnTo>
                    <a:pt x="166" y="382"/>
                  </a:lnTo>
                  <a:lnTo>
                    <a:pt x="161" y="382"/>
                  </a:lnTo>
                  <a:lnTo>
                    <a:pt x="161" y="382"/>
                  </a:lnTo>
                  <a:lnTo>
                    <a:pt x="161" y="382"/>
                  </a:lnTo>
                  <a:lnTo>
                    <a:pt x="161" y="376"/>
                  </a:lnTo>
                  <a:lnTo>
                    <a:pt x="161" y="376"/>
                  </a:lnTo>
                  <a:close/>
                  <a:moveTo>
                    <a:pt x="177" y="376"/>
                  </a:moveTo>
                  <a:lnTo>
                    <a:pt x="177" y="376"/>
                  </a:lnTo>
                  <a:lnTo>
                    <a:pt x="177" y="376"/>
                  </a:lnTo>
                  <a:lnTo>
                    <a:pt x="177" y="376"/>
                  </a:lnTo>
                  <a:lnTo>
                    <a:pt x="183" y="376"/>
                  </a:lnTo>
                  <a:lnTo>
                    <a:pt x="177" y="382"/>
                  </a:lnTo>
                  <a:lnTo>
                    <a:pt x="177" y="382"/>
                  </a:lnTo>
                  <a:lnTo>
                    <a:pt x="177" y="382"/>
                  </a:lnTo>
                  <a:lnTo>
                    <a:pt x="172" y="382"/>
                  </a:lnTo>
                  <a:lnTo>
                    <a:pt x="172" y="376"/>
                  </a:lnTo>
                  <a:lnTo>
                    <a:pt x="177" y="376"/>
                  </a:lnTo>
                  <a:lnTo>
                    <a:pt x="177" y="376"/>
                  </a:lnTo>
                  <a:close/>
                  <a:moveTo>
                    <a:pt x="188" y="371"/>
                  </a:moveTo>
                  <a:lnTo>
                    <a:pt x="188" y="371"/>
                  </a:lnTo>
                  <a:lnTo>
                    <a:pt x="194" y="371"/>
                  </a:lnTo>
                  <a:lnTo>
                    <a:pt x="194" y="371"/>
                  </a:lnTo>
                  <a:lnTo>
                    <a:pt x="194" y="376"/>
                  </a:lnTo>
                  <a:lnTo>
                    <a:pt x="194" y="376"/>
                  </a:lnTo>
                  <a:lnTo>
                    <a:pt x="194" y="376"/>
                  </a:lnTo>
                  <a:lnTo>
                    <a:pt x="188" y="376"/>
                  </a:lnTo>
                  <a:lnTo>
                    <a:pt x="188" y="376"/>
                  </a:lnTo>
                  <a:lnTo>
                    <a:pt x="188" y="371"/>
                  </a:lnTo>
                  <a:lnTo>
                    <a:pt x="188" y="371"/>
                  </a:lnTo>
                  <a:lnTo>
                    <a:pt x="188" y="371"/>
                  </a:lnTo>
                  <a:close/>
                  <a:moveTo>
                    <a:pt x="205" y="371"/>
                  </a:moveTo>
                  <a:lnTo>
                    <a:pt x="205" y="371"/>
                  </a:lnTo>
                  <a:lnTo>
                    <a:pt x="205" y="371"/>
                  </a:lnTo>
                  <a:lnTo>
                    <a:pt x="205" y="371"/>
                  </a:lnTo>
                  <a:lnTo>
                    <a:pt x="205" y="371"/>
                  </a:lnTo>
                  <a:lnTo>
                    <a:pt x="205" y="376"/>
                  </a:lnTo>
                  <a:lnTo>
                    <a:pt x="205" y="376"/>
                  </a:lnTo>
                  <a:lnTo>
                    <a:pt x="205" y="376"/>
                  </a:lnTo>
                  <a:lnTo>
                    <a:pt x="200" y="371"/>
                  </a:lnTo>
                  <a:lnTo>
                    <a:pt x="200" y="371"/>
                  </a:lnTo>
                  <a:lnTo>
                    <a:pt x="205" y="371"/>
                  </a:lnTo>
                  <a:lnTo>
                    <a:pt x="205" y="371"/>
                  </a:lnTo>
                  <a:close/>
                  <a:moveTo>
                    <a:pt x="216" y="365"/>
                  </a:moveTo>
                  <a:lnTo>
                    <a:pt x="216" y="365"/>
                  </a:lnTo>
                  <a:lnTo>
                    <a:pt x="216" y="365"/>
                  </a:lnTo>
                  <a:lnTo>
                    <a:pt x="222" y="365"/>
                  </a:lnTo>
                  <a:lnTo>
                    <a:pt x="222" y="371"/>
                  </a:lnTo>
                  <a:lnTo>
                    <a:pt x="222" y="371"/>
                  </a:lnTo>
                  <a:lnTo>
                    <a:pt x="222" y="371"/>
                  </a:lnTo>
                  <a:lnTo>
                    <a:pt x="216" y="371"/>
                  </a:lnTo>
                  <a:lnTo>
                    <a:pt x="216" y="371"/>
                  </a:lnTo>
                  <a:lnTo>
                    <a:pt x="216" y="365"/>
                  </a:lnTo>
                  <a:lnTo>
                    <a:pt x="216" y="365"/>
                  </a:lnTo>
                  <a:lnTo>
                    <a:pt x="216" y="365"/>
                  </a:lnTo>
                  <a:close/>
                  <a:moveTo>
                    <a:pt x="227" y="360"/>
                  </a:moveTo>
                  <a:lnTo>
                    <a:pt x="227" y="360"/>
                  </a:lnTo>
                  <a:lnTo>
                    <a:pt x="233" y="360"/>
                  </a:lnTo>
                  <a:lnTo>
                    <a:pt x="233" y="365"/>
                  </a:lnTo>
                  <a:lnTo>
                    <a:pt x="233" y="365"/>
                  </a:lnTo>
                  <a:lnTo>
                    <a:pt x="233" y="365"/>
                  </a:lnTo>
                  <a:lnTo>
                    <a:pt x="233" y="365"/>
                  </a:lnTo>
                  <a:lnTo>
                    <a:pt x="227" y="371"/>
                  </a:lnTo>
                  <a:lnTo>
                    <a:pt x="227" y="365"/>
                  </a:lnTo>
                  <a:lnTo>
                    <a:pt x="227" y="365"/>
                  </a:lnTo>
                  <a:lnTo>
                    <a:pt x="227" y="360"/>
                  </a:lnTo>
                  <a:lnTo>
                    <a:pt x="227" y="360"/>
                  </a:lnTo>
                  <a:close/>
                  <a:moveTo>
                    <a:pt x="244" y="360"/>
                  </a:moveTo>
                  <a:lnTo>
                    <a:pt x="244" y="360"/>
                  </a:lnTo>
                  <a:lnTo>
                    <a:pt x="244" y="360"/>
                  </a:lnTo>
                  <a:lnTo>
                    <a:pt x="250" y="360"/>
                  </a:lnTo>
                  <a:lnTo>
                    <a:pt x="250" y="365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44" y="360"/>
                  </a:lnTo>
                  <a:lnTo>
                    <a:pt x="244" y="360"/>
                  </a:lnTo>
                  <a:lnTo>
                    <a:pt x="244" y="360"/>
                  </a:lnTo>
                  <a:close/>
                  <a:moveTo>
                    <a:pt x="255" y="354"/>
                  </a:moveTo>
                  <a:lnTo>
                    <a:pt x="255" y="354"/>
                  </a:lnTo>
                  <a:lnTo>
                    <a:pt x="261" y="354"/>
                  </a:lnTo>
                  <a:lnTo>
                    <a:pt x="261" y="354"/>
                  </a:lnTo>
                  <a:lnTo>
                    <a:pt x="261" y="360"/>
                  </a:lnTo>
                  <a:lnTo>
                    <a:pt x="261" y="360"/>
                  </a:lnTo>
                  <a:lnTo>
                    <a:pt x="261" y="360"/>
                  </a:lnTo>
                  <a:lnTo>
                    <a:pt x="255" y="360"/>
                  </a:lnTo>
                  <a:lnTo>
                    <a:pt x="255" y="360"/>
                  </a:lnTo>
                  <a:lnTo>
                    <a:pt x="255" y="354"/>
                  </a:lnTo>
                  <a:lnTo>
                    <a:pt x="255" y="354"/>
                  </a:lnTo>
                  <a:lnTo>
                    <a:pt x="255" y="354"/>
                  </a:lnTo>
                  <a:close/>
                  <a:moveTo>
                    <a:pt x="272" y="354"/>
                  </a:moveTo>
                  <a:lnTo>
                    <a:pt x="272" y="354"/>
                  </a:lnTo>
                  <a:lnTo>
                    <a:pt x="272" y="354"/>
                  </a:lnTo>
                  <a:lnTo>
                    <a:pt x="277" y="354"/>
                  </a:lnTo>
                  <a:lnTo>
                    <a:pt x="277" y="354"/>
                  </a:lnTo>
                  <a:lnTo>
                    <a:pt x="272" y="360"/>
                  </a:lnTo>
                  <a:lnTo>
                    <a:pt x="272" y="360"/>
                  </a:lnTo>
                  <a:lnTo>
                    <a:pt x="272" y="360"/>
                  </a:lnTo>
                  <a:lnTo>
                    <a:pt x="266" y="354"/>
                  </a:lnTo>
                  <a:lnTo>
                    <a:pt x="266" y="354"/>
                  </a:lnTo>
                  <a:lnTo>
                    <a:pt x="272" y="354"/>
                  </a:lnTo>
                  <a:lnTo>
                    <a:pt x="272" y="354"/>
                  </a:lnTo>
                  <a:close/>
                  <a:moveTo>
                    <a:pt x="283" y="349"/>
                  </a:moveTo>
                  <a:lnTo>
                    <a:pt x="283" y="349"/>
                  </a:lnTo>
                  <a:lnTo>
                    <a:pt x="288" y="349"/>
                  </a:lnTo>
                  <a:lnTo>
                    <a:pt x="288" y="349"/>
                  </a:lnTo>
                  <a:lnTo>
                    <a:pt x="288" y="354"/>
                  </a:lnTo>
                  <a:lnTo>
                    <a:pt x="288" y="354"/>
                  </a:lnTo>
                  <a:lnTo>
                    <a:pt x="288" y="354"/>
                  </a:lnTo>
                  <a:lnTo>
                    <a:pt x="283" y="354"/>
                  </a:lnTo>
                  <a:lnTo>
                    <a:pt x="283" y="354"/>
                  </a:lnTo>
                  <a:lnTo>
                    <a:pt x="283" y="349"/>
                  </a:lnTo>
                  <a:lnTo>
                    <a:pt x="283" y="349"/>
                  </a:lnTo>
                  <a:lnTo>
                    <a:pt x="283" y="349"/>
                  </a:lnTo>
                  <a:close/>
                  <a:moveTo>
                    <a:pt x="299" y="343"/>
                  </a:moveTo>
                  <a:lnTo>
                    <a:pt x="299" y="343"/>
                  </a:lnTo>
                  <a:lnTo>
                    <a:pt x="299" y="343"/>
                  </a:lnTo>
                  <a:lnTo>
                    <a:pt x="299" y="349"/>
                  </a:lnTo>
                  <a:lnTo>
                    <a:pt x="299" y="349"/>
                  </a:lnTo>
                  <a:lnTo>
                    <a:pt x="299" y="354"/>
                  </a:lnTo>
                  <a:lnTo>
                    <a:pt x="299" y="354"/>
                  </a:lnTo>
                  <a:lnTo>
                    <a:pt x="299" y="354"/>
                  </a:lnTo>
                  <a:lnTo>
                    <a:pt x="294" y="349"/>
                  </a:lnTo>
                  <a:lnTo>
                    <a:pt x="294" y="349"/>
                  </a:lnTo>
                  <a:lnTo>
                    <a:pt x="299" y="343"/>
                  </a:lnTo>
                  <a:lnTo>
                    <a:pt x="299" y="343"/>
                  </a:lnTo>
                  <a:close/>
                  <a:moveTo>
                    <a:pt x="311" y="343"/>
                  </a:moveTo>
                  <a:lnTo>
                    <a:pt x="311" y="343"/>
                  </a:lnTo>
                  <a:lnTo>
                    <a:pt x="311" y="343"/>
                  </a:lnTo>
                  <a:lnTo>
                    <a:pt x="316" y="343"/>
                  </a:lnTo>
                  <a:lnTo>
                    <a:pt x="316" y="349"/>
                  </a:lnTo>
                  <a:lnTo>
                    <a:pt x="316" y="349"/>
                  </a:lnTo>
                  <a:lnTo>
                    <a:pt x="316" y="349"/>
                  </a:lnTo>
                  <a:lnTo>
                    <a:pt x="311" y="349"/>
                  </a:lnTo>
                  <a:lnTo>
                    <a:pt x="311" y="349"/>
                  </a:lnTo>
                  <a:lnTo>
                    <a:pt x="311" y="343"/>
                  </a:lnTo>
                  <a:lnTo>
                    <a:pt x="311" y="343"/>
                  </a:lnTo>
                  <a:lnTo>
                    <a:pt x="311" y="343"/>
                  </a:lnTo>
                  <a:close/>
                  <a:moveTo>
                    <a:pt x="322" y="338"/>
                  </a:moveTo>
                  <a:lnTo>
                    <a:pt x="322" y="338"/>
                  </a:lnTo>
                  <a:lnTo>
                    <a:pt x="327" y="338"/>
                  </a:lnTo>
                  <a:lnTo>
                    <a:pt x="327" y="343"/>
                  </a:lnTo>
                  <a:lnTo>
                    <a:pt x="327" y="343"/>
                  </a:lnTo>
                  <a:lnTo>
                    <a:pt x="327" y="343"/>
                  </a:lnTo>
                  <a:lnTo>
                    <a:pt x="327" y="343"/>
                  </a:lnTo>
                  <a:lnTo>
                    <a:pt x="322" y="343"/>
                  </a:lnTo>
                  <a:lnTo>
                    <a:pt x="322" y="343"/>
                  </a:lnTo>
                  <a:lnTo>
                    <a:pt x="322" y="343"/>
                  </a:lnTo>
                  <a:lnTo>
                    <a:pt x="322" y="338"/>
                  </a:lnTo>
                  <a:lnTo>
                    <a:pt x="322" y="338"/>
                  </a:lnTo>
                  <a:close/>
                  <a:moveTo>
                    <a:pt x="338" y="338"/>
                  </a:moveTo>
                  <a:lnTo>
                    <a:pt x="338" y="338"/>
                  </a:lnTo>
                  <a:lnTo>
                    <a:pt x="338" y="338"/>
                  </a:lnTo>
                  <a:lnTo>
                    <a:pt x="344" y="338"/>
                  </a:lnTo>
                  <a:lnTo>
                    <a:pt x="344" y="338"/>
                  </a:lnTo>
                  <a:lnTo>
                    <a:pt x="338" y="343"/>
                  </a:lnTo>
                  <a:lnTo>
                    <a:pt x="338" y="343"/>
                  </a:lnTo>
                  <a:lnTo>
                    <a:pt x="338" y="343"/>
                  </a:lnTo>
                  <a:lnTo>
                    <a:pt x="338" y="343"/>
                  </a:lnTo>
                  <a:lnTo>
                    <a:pt x="338" y="338"/>
                  </a:lnTo>
                  <a:lnTo>
                    <a:pt x="338" y="338"/>
                  </a:lnTo>
                  <a:lnTo>
                    <a:pt x="338" y="338"/>
                  </a:lnTo>
                  <a:close/>
                  <a:moveTo>
                    <a:pt x="349" y="332"/>
                  </a:moveTo>
                  <a:lnTo>
                    <a:pt x="349" y="332"/>
                  </a:lnTo>
                  <a:lnTo>
                    <a:pt x="355" y="332"/>
                  </a:lnTo>
                  <a:lnTo>
                    <a:pt x="355" y="332"/>
                  </a:lnTo>
                  <a:lnTo>
                    <a:pt x="355" y="338"/>
                  </a:lnTo>
                  <a:lnTo>
                    <a:pt x="355" y="338"/>
                  </a:lnTo>
                  <a:lnTo>
                    <a:pt x="355" y="338"/>
                  </a:lnTo>
                  <a:lnTo>
                    <a:pt x="349" y="338"/>
                  </a:lnTo>
                  <a:lnTo>
                    <a:pt x="349" y="338"/>
                  </a:lnTo>
                  <a:lnTo>
                    <a:pt x="349" y="332"/>
                  </a:lnTo>
                  <a:lnTo>
                    <a:pt x="349" y="332"/>
                  </a:lnTo>
                  <a:lnTo>
                    <a:pt x="349" y="332"/>
                  </a:lnTo>
                  <a:close/>
                  <a:moveTo>
                    <a:pt x="366" y="332"/>
                  </a:moveTo>
                  <a:lnTo>
                    <a:pt x="366" y="332"/>
                  </a:lnTo>
                  <a:lnTo>
                    <a:pt x="366" y="332"/>
                  </a:lnTo>
                  <a:lnTo>
                    <a:pt x="372" y="332"/>
                  </a:lnTo>
                  <a:lnTo>
                    <a:pt x="372" y="332"/>
                  </a:lnTo>
                  <a:lnTo>
                    <a:pt x="366" y="338"/>
                  </a:lnTo>
                  <a:lnTo>
                    <a:pt x="366" y="338"/>
                  </a:lnTo>
                  <a:lnTo>
                    <a:pt x="366" y="338"/>
                  </a:lnTo>
                  <a:lnTo>
                    <a:pt x="360" y="332"/>
                  </a:lnTo>
                  <a:lnTo>
                    <a:pt x="360" y="332"/>
                  </a:lnTo>
                  <a:lnTo>
                    <a:pt x="366" y="332"/>
                  </a:lnTo>
                  <a:lnTo>
                    <a:pt x="366" y="332"/>
                  </a:lnTo>
                  <a:close/>
                  <a:moveTo>
                    <a:pt x="377" y="327"/>
                  </a:moveTo>
                  <a:lnTo>
                    <a:pt x="377" y="327"/>
                  </a:lnTo>
                  <a:lnTo>
                    <a:pt x="383" y="327"/>
                  </a:lnTo>
                  <a:lnTo>
                    <a:pt x="383" y="327"/>
                  </a:lnTo>
                  <a:lnTo>
                    <a:pt x="383" y="332"/>
                  </a:lnTo>
                  <a:lnTo>
                    <a:pt x="383" y="332"/>
                  </a:lnTo>
                  <a:lnTo>
                    <a:pt x="383" y="332"/>
                  </a:lnTo>
                  <a:lnTo>
                    <a:pt x="377" y="332"/>
                  </a:lnTo>
                  <a:lnTo>
                    <a:pt x="377" y="332"/>
                  </a:lnTo>
                  <a:lnTo>
                    <a:pt x="377" y="327"/>
                  </a:lnTo>
                  <a:lnTo>
                    <a:pt x="377" y="327"/>
                  </a:lnTo>
                  <a:lnTo>
                    <a:pt x="377" y="327"/>
                  </a:lnTo>
                  <a:close/>
                  <a:moveTo>
                    <a:pt x="394" y="321"/>
                  </a:moveTo>
                  <a:lnTo>
                    <a:pt x="394" y="321"/>
                  </a:lnTo>
                  <a:lnTo>
                    <a:pt x="394" y="321"/>
                  </a:lnTo>
                  <a:lnTo>
                    <a:pt x="394" y="327"/>
                  </a:lnTo>
                  <a:lnTo>
                    <a:pt x="394" y="327"/>
                  </a:lnTo>
                  <a:lnTo>
                    <a:pt x="394" y="327"/>
                  </a:lnTo>
                  <a:lnTo>
                    <a:pt x="394" y="327"/>
                  </a:lnTo>
                  <a:lnTo>
                    <a:pt x="394" y="332"/>
                  </a:lnTo>
                  <a:lnTo>
                    <a:pt x="388" y="327"/>
                  </a:lnTo>
                  <a:lnTo>
                    <a:pt x="388" y="327"/>
                  </a:lnTo>
                  <a:lnTo>
                    <a:pt x="394" y="321"/>
                  </a:lnTo>
                  <a:lnTo>
                    <a:pt x="394" y="321"/>
                  </a:lnTo>
                  <a:close/>
                  <a:moveTo>
                    <a:pt x="405" y="321"/>
                  </a:moveTo>
                  <a:lnTo>
                    <a:pt x="405" y="321"/>
                  </a:lnTo>
                  <a:lnTo>
                    <a:pt x="405" y="321"/>
                  </a:lnTo>
                  <a:lnTo>
                    <a:pt x="410" y="321"/>
                  </a:lnTo>
                  <a:lnTo>
                    <a:pt x="410" y="321"/>
                  </a:lnTo>
                  <a:lnTo>
                    <a:pt x="410" y="327"/>
                  </a:lnTo>
                  <a:lnTo>
                    <a:pt x="410" y="327"/>
                  </a:lnTo>
                  <a:lnTo>
                    <a:pt x="405" y="327"/>
                  </a:lnTo>
                  <a:lnTo>
                    <a:pt x="405" y="327"/>
                  </a:lnTo>
                  <a:lnTo>
                    <a:pt x="405" y="321"/>
                  </a:lnTo>
                  <a:lnTo>
                    <a:pt x="405" y="321"/>
                  </a:lnTo>
                  <a:lnTo>
                    <a:pt x="405" y="321"/>
                  </a:lnTo>
                  <a:close/>
                  <a:moveTo>
                    <a:pt x="416" y="316"/>
                  </a:moveTo>
                  <a:lnTo>
                    <a:pt x="416" y="316"/>
                  </a:lnTo>
                  <a:lnTo>
                    <a:pt x="422" y="316"/>
                  </a:lnTo>
                  <a:lnTo>
                    <a:pt x="422" y="316"/>
                  </a:lnTo>
                  <a:lnTo>
                    <a:pt x="422" y="321"/>
                  </a:lnTo>
                  <a:lnTo>
                    <a:pt x="422" y="321"/>
                  </a:lnTo>
                  <a:lnTo>
                    <a:pt x="422" y="321"/>
                  </a:lnTo>
                  <a:lnTo>
                    <a:pt x="416" y="321"/>
                  </a:lnTo>
                  <a:lnTo>
                    <a:pt x="416" y="321"/>
                  </a:lnTo>
                  <a:lnTo>
                    <a:pt x="416" y="316"/>
                  </a:lnTo>
                  <a:lnTo>
                    <a:pt x="416" y="316"/>
                  </a:lnTo>
                  <a:lnTo>
                    <a:pt x="416" y="316"/>
                  </a:lnTo>
                  <a:close/>
                  <a:moveTo>
                    <a:pt x="433" y="316"/>
                  </a:moveTo>
                  <a:lnTo>
                    <a:pt x="433" y="316"/>
                  </a:lnTo>
                  <a:lnTo>
                    <a:pt x="433" y="316"/>
                  </a:lnTo>
                  <a:lnTo>
                    <a:pt x="438" y="316"/>
                  </a:lnTo>
                  <a:lnTo>
                    <a:pt x="438" y="316"/>
                  </a:lnTo>
                  <a:lnTo>
                    <a:pt x="433" y="321"/>
                  </a:lnTo>
                  <a:lnTo>
                    <a:pt x="433" y="321"/>
                  </a:lnTo>
                  <a:lnTo>
                    <a:pt x="433" y="321"/>
                  </a:lnTo>
                  <a:lnTo>
                    <a:pt x="433" y="316"/>
                  </a:lnTo>
                  <a:lnTo>
                    <a:pt x="433" y="316"/>
                  </a:lnTo>
                  <a:lnTo>
                    <a:pt x="433" y="316"/>
                  </a:lnTo>
                  <a:lnTo>
                    <a:pt x="433" y="316"/>
                  </a:lnTo>
                  <a:close/>
                  <a:moveTo>
                    <a:pt x="444" y="310"/>
                  </a:moveTo>
                  <a:lnTo>
                    <a:pt x="444" y="310"/>
                  </a:lnTo>
                  <a:lnTo>
                    <a:pt x="449" y="310"/>
                  </a:lnTo>
                  <a:lnTo>
                    <a:pt x="449" y="310"/>
                  </a:lnTo>
                  <a:lnTo>
                    <a:pt x="449" y="316"/>
                  </a:lnTo>
                  <a:lnTo>
                    <a:pt x="449" y="316"/>
                  </a:lnTo>
                  <a:lnTo>
                    <a:pt x="449" y="316"/>
                  </a:lnTo>
                  <a:lnTo>
                    <a:pt x="444" y="316"/>
                  </a:lnTo>
                  <a:lnTo>
                    <a:pt x="444" y="316"/>
                  </a:lnTo>
                  <a:lnTo>
                    <a:pt x="444" y="310"/>
                  </a:lnTo>
                  <a:lnTo>
                    <a:pt x="444" y="310"/>
                  </a:lnTo>
                  <a:lnTo>
                    <a:pt x="444" y="310"/>
                  </a:lnTo>
                  <a:close/>
                  <a:moveTo>
                    <a:pt x="460" y="305"/>
                  </a:moveTo>
                  <a:lnTo>
                    <a:pt x="460" y="305"/>
                  </a:lnTo>
                  <a:lnTo>
                    <a:pt x="460" y="305"/>
                  </a:lnTo>
                  <a:lnTo>
                    <a:pt x="466" y="310"/>
                  </a:lnTo>
                  <a:lnTo>
                    <a:pt x="466" y="310"/>
                  </a:lnTo>
                  <a:lnTo>
                    <a:pt x="460" y="316"/>
                  </a:lnTo>
                  <a:lnTo>
                    <a:pt x="460" y="316"/>
                  </a:lnTo>
                  <a:lnTo>
                    <a:pt x="460" y="316"/>
                  </a:lnTo>
                  <a:lnTo>
                    <a:pt x="455" y="310"/>
                  </a:lnTo>
                  <a:lnTo>
                    <a:pt x="455" y="310"/>
                  </a:lnTo>
                  <a:lnTo>
                    <a:pt x="460" y="305"/>
                  </a:lnTo>
                  <a:lnTo>
                    <a:pt x="460" y="305"/>
                  </a:lnTo>
                  <a:close/>
                  <a:moveTo>
                    <a:pt x="471" y="305"/>
                  </a:moveTo>
                  <a:lnTo>
                    <a:pt x="471" y="305"/>
                  </a:lnTo>
                  <a:lnTo>
                    <a:pt x="477" y="305"/>
                  </a:lnTo>
                  <a:lnTo>
                    <a:pt x="477" y="305"/>
                  </a:lnTo>
                  <a:lnTo>
                    <a:pt x="477" y="310"/>
                  </a:lnTo>
                  <a:lnTo>
                    <a:pt x="477" y="310"/>
                  </a:lnTo>
                  <a:lnTo>
                    <a:pt x="477" y="310"/>
                  </a:lnTo>
                  <a:lnTo>
                    <a:pt x="471" y="310"/>
                  </a:lnTo>
                  <a:lnTo>
                    <a:pt x="471" y="310"/>
                  </a:lnTo>
                  <a:lnTo>
                    <a:pt x="471" y="305"/>
                  </a:lnTo>
                  <a:lnTo>
                    <a:pt x="471" y="305"/>
                  </a:lnTo>
                  <a:lnTo>
                    <a:pt x="471" y="305"/>
                  </a:lnTo>
                  <a:close/>
                  <a:moveTo>
                    <a:pt x="488" y="299"/>
                  </a:moveTo>
                  <a:lnTo>
                    <a:pt x="488" y="299"/>
                  </a:lnTo>
                  <a:lnTo>
                    <a:pt x="488" y="299"/>
                  </a:lnTo>
                  <a:lnTo>
                    <a:pt x="488" y="305"/>
                  </a:lnTo>
                  <a:lnTo>
                    <a:pt x="488" y="305"/>
                  </a:lnTo>
                  <a:lnTo>
                    <a:pt x="488" y="305"/>
                  </a:lnTo>
                  <a:lnTo>
                    <a:pt x="488" y="305"/>
                  </a:lnTo>
                  <a:lnTo>
                    <a:pt x="488" y="305"/>
                  </a:lnTo>
                  <a:lnTo>
                    <a:pt x="483" y="305"/>
                  </a:lnTo>
                  <a:lnTo>
                    <a:pt x="483" y="305"/>
                  </a:lnTo>
                  <a:lnTo>
                    <a:pt x="488" y="299"/>
                  </a:lnTo>
                  <a:lnTo>
                    <a:pt x="488" y="299"/>
                  </a:lnTo>
                  <a:close/>
                  <a:moveTo>
                    <a:pt x="499" y="299"/>
                  </a:moveTo>
                  <a:lnTo>
                    <a:pt x="499" y="299"/>
                  </a:lnTo>
                  <a:lnTo>
                    <a:pt x="499" y="299"/>
                  </a:lnTo>
                  <a:lnTo>
                    <a:pt x="505" y="299"/>
                  </a:lnTo>
                  <a:lnTo>
                    <a:pt x="505" y="299"/>
                  </a:lnTo>
                  <a:lnTo>
                    <a:pt x="505" y="305"/>
                  </a:lnTo>
                  <a:lnTo>
                    <a:pt x="505" y="305"/>
                  </a:lnTo>
                  <a:lnTo>
                    <a:pt x="499" y="305"/>
                  </a:lnTo>
                  <a:lnTo>
                    <a:pt x="499" y="305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499" y="299"/>
                  </a:lnTo>
                  <a:close/>
                  <a:moveTo>
                    <a:pt x="510" y="293"/>
                  </a:moveTo>
                  <a:lnTo>
                    <a:pt x="510" y="293"/>
                  </a:lnTo>
                  <a:lnTo>
                    <a:pt x="516" y="293"/>
                  </a:lnTo>
                  <a:lnTo>
                    <a:pt x="516" y="293"/>
                  </a:lnTo>
                  <a:lnTo>
                    <a:pt x="516" y="299"/>
                  </a:lnTo>
                  <a:lnTo>
                    <a:pt x="516" y="299"/>
                  </a:lnTo>
                  <a:lnTo>
                    <a:pt x="516" y="299"/>
                  </a:lnTo>
                  <a:lnTo>
                    <a:pt x="510" y="299"/>
                  </a:lnTo>
                  <a:lnTo>
                    <a:pt x="510" y="299"/>
                  </a:lnTo>
                  <a:lnTo>
                    <a:pt x="510" y="293"/>
                  </a:lnTo>
                  <a:lnTo>
                    <a:pt x="510" y="293"/>
                  </a:lnTo>
                  <a:lnTo>
                    <a:pt x="510" y="293"/>
                  </a:lnTo>
                  <a:close/>
                  <a:moveTo>
                    <a:pt x="527" y="293"/>
                  </a:moveTo>
                  <a:lnTo>
                    <a:pt x="527" y="293"/>
                  </a:lnTo>
                  <a:lnTo>
                    <a:pt x="527" y="288"/>
                  </a:lnTo>
                  <a:lnTo>
                    <a:pt x="532" y="293"/>
                  </a:lnTo>
                  <a:lnTo>
                    <a:pt x="532" y="293"/>
                  </a:lnTo>
                  <a:lnTo>
                    <a:pt x="527" y="299"/>
                  </a:lnTo>
                  <a:lnTo>
                    <a:pt x="527" y="299"/>
                  </a:lnTo>
                  <a:lnTo>
                    <a:pt x="527" y="299"/>
                  </a:lnTo>
                  <a:lnTo>
                    <a:pt x="527" y="293"/>
                  </a:lnTo>
                  <a:lnTo>
                    <a:pt x="527" y="293"/>
                  </a:lnTo>
                  <a:lnTo>
                    <a:pt x="527" y="293"/>
                  </a:lnTo>
                  <a:lnTo>
                    <a:pt x="527" y="293"/>
                  </a:lnTo>
                  <a:close/>
                  <a:moveTo>
                    <a:pt x="538" y="288"/>
                  </a:moveTo>
                  <a:lnTo>
                    <a:pt x="538" y="288"/>
                  </a:lnTo>
                  <a:lnTo>
                    <a:pt x="544" y="288"/>
                  </a:lnTo>
                  <a:lnTo>
                    <a:pt x="544" y="288"/>
                  </a:lnTo>
                  <a:lnTo>
                    <a:pt x="544" y="293"/>
                  </a:lnTo>
                  <a:lnTo>
                    <a:pt x="544" y="293"/>
                  </a:lnTo>
                  <a:lnTo>
                    <a:pt x="544" y="293"/>
                  </a:lnTo>
                  <a:lnTo>
                    <a:pt x="538" y="293"/>
                  </a:lnTo>
                  <a:lnTo>
                    <a:pt x="538" y="293"/>
                  </a:lnTo>
                  <a:lnTo>
                    <a:pt x="538" y="288"/>
                  </a:lnTo>
                  <a:lnTo>
                    <a:pt x="538" y="288"/>
                  </a:lnTo>
                  <a:lnTo>
                    <a:pt x="538" y="288"/>
                  </a:lnTo>
                  <a:close/>
                  <a:moveTo>
                    <a:pt x="555" y="282"/>
                  </a:moveTo>
                  <a:lnTo>
                    <a:pt x="555" y="282"/>
                  </a:lnTo>
                  <a:lnTo>
                    <a:pt x="555" y="282"/>
                  </a:lnTo>
                  <a:lnTo>
                    <a:pt x="560" y="288"/>
                  </a:lnTo>
                  <a:lnTo>
                    <a:pt x="560" y="288"/>
                  </a:lnTo>
                  <a:lnTo>
                    <a:pt x="555" y="288"/>
                  </a:lnTo>
                  <a:lnTo>
                    <a:pt x="555" y="288"/>
                  </a:lnTo>
                  <a:lnTo>
                    <a:pt x="555" y="288"/>
                  </a:lnTo>
                  <a:lnTo>
                    <a:pt x="549" y="288"/>
                  </a:lnTo>
                  <a:lnTo>
                    <a:pt x="549" y="288"/>
                  </a:lnTo>
                  <a:lnTo>
                    <a:pt x="555" y="282"/>
                  </a:lnTo>
                  <a:lnTo>
                    <a:pt x="555" y="282"/>
                  </a:lnTo>
                  <a:close/>
                  <a:moveTo>
                    <a:pt x="566" y="282"/>
                  </a:moveTo>
                  <a:lnTo>
                    <a:pt x="566" y="282"/>
                  </a:lnTo>
                  <a:lnTo>
                    <a:pt x="571" y="282"/>
                  </a:lnTo>
                  <a:lnTo>
                    <a:pt x="571" y="282"/>
                  </a:lnTo>
                  <a:lnTo>
                    <a:pt x="571" y="282"/>
                  </a:lnTo>
                  <a:lnTo>
                    <a:pt x="571" y="288"/>
                  </a:lnTo>
                  <a:lnTo>
                    <a:pt x="571" y="288"/>
                  </a:lnTo>
                  <a:lnTo>
                    <a:pt x="566" y="288"/>
                  </a:lnTo>
                  <a:lnTo>
                    <a:pt x="566" y="288"/>
                  </a:lnTo>
                  <a:lnTo>
                    <a:pt x="566" y="282"/>
                  </a:lnTo>
                  <a:lnTo>
                    <a:pt x="566" y="282"/>
                  </a:lnTo>
                  <a:lnTo>
                    <a:pt x="566" y="282"/>
                  </a:lnTo>
                  <a:close/>
                  <a:moveTo>
                    <a:pt x="582" y="277"/>
                  </a:moveTo>
                  <a:lnTo>
                    <a:pt x="582" y="277"/>
                  </a:lnTo>
                  <a:lnTo>
                    <a:pt x="582" y="277"/>
                  </a:lnTo>
                  <a:lnTo>
                    <a:pt x="582" y="277"/>
                  </a:lnTo>
                  <a:lnTo>
                    <a:pt x="582" y="282"/>
                  </a:lnTo>
                  <a:lnTo>
                    <a:pt x="582" y="282"/>
                  </a:lnTo>
                  <a:lnTo>
                    <a:pt x="582" y="282"/>
                  </a:lnTo>
                  <a:lnTo>
                    <a:pt x="582" y="282"/>
                  </a:lnTo>
                  <a:lnTo>
                    <a:pt x="577" y="282"/>
                  </a:lnTo>
                  <a:lnTo>
                    <a:pt x="577" y="277"/>
                  </a:lnTo>
                  <a:lnTo>
                    <a:pt x="582" y="277"/>
                  </a:lnTo>
                  <a:lnTo>
                    <a:pt x="582" y="277"/>
                  </a:lnTo>
                  <a:close/>
                  <a:moveTo>
                    <a:pt x="594" y="277"/>
                  </a:moveTo>
                  <a:lnTo>
                    <a:pt x="594" y="277"/>
                  </a:lnTo>
                  <a:lnTo>
                    <a:pt x="594" y="277"/>
                  </a:lnTo>
                  <a:lnTo>
                    <a:pt x="599" y="277"/>
                  </a:lnTo>
                  <a:lnTo>
                    <a:pt x="599" y="277"/>
                  </a:lnTo>
                  <a:lnTo>
                    <a:pt x="599" y="282"/>
                  </a:lnTo>
                  <a:lnTo>
                    <a:pt x="599" y="282"/>
                  </a:lnTo>
                  <a:lnTo>
                    <a:pt x="594" y="282"/>
                  </a:lnTo>
                  <a:lnTo>
                    <a:pt x="594" y="277"/>
                  </a:lnTo>
                  <a:lnTo>
                    <a:pt x="594" y="277"/>
                  </a:lnTo>
                  <a:lnTo>
                    <a:pt x="594" y="277"/>
                  </a:lnTo>
                  <a:lnTo>
                    <a:pt x="594" y="277"/>
                  </a:lnTo>
                  <a:close/>
                  <a:moveTo>
                    <a:pt x="605" y="271"/>
                  </a:moveTo>
                  <a:lnTo>
                    <a:pt x="605" y="271"/>
                  </a:lnTo>
                  <a:lnTo>
                    <a:pt x="610" y="271"/>
                  </a:lnTo>
                  <a:lnTo>
                    <a:pt x="610" y="271"/>
                  </a:lnTo>
                  <a:lnTo>
                    <a:pt x="610" y="277"/>
                  </a:lnTo>
                  <a:lnTo>
                    <a:pt x="610" y="277"/>
                  </a:lnTo>
                  <a:lnTo>
                    <a:pt x="610" y="277"/>
                  </a:lnTo>
                  <a:lnTo>
                    <a:pt x="605" y="277"/>
                  </a:lnTo>
                  <a:lnTo>
                    <a:pt x="605" y="277"/>
                  </a:lnTo>
                  <a:lnTo>
                    <a:pt x="605" y="271"/>
                  </a:lnTo>
                  <a:lnTo>
                    <a:pt x="605" y="271"/>
                  </a:lnTo>
                  <a:lnTo>
                    <a:pt x="605" y="271"/>
                  </a:lnTo>
                  <a:close/>
                  <a:moveTo>
                    <a:pt x="621" y="266"/>
                  </a:moveTo>
                  <a:lnTo>
                    <a:pt x="621" y="266"/>
                  </a:lnTo>
                  <a:lnTo>
                    <a:pt x="621" y="266"/>
                  </a:lnTo>
                  <a:lnTo>
                    <a:pt x="627" y="271"/>
                  </a:lnTo>
                  <a:lnTo>
                    <a:pt x="627" y="271"/>
                  </a:lnTo>
                  <a:lnTo>
                    <a:pt x="621" y="277"/>
                  </a:lnTo>
                  <a:lnTo>
                    <a:pt x="621" y="277"/>
                  </a:lnTo>
                  <a:lnTo>
                    <a:pt x="621" y="277"/>
                  </a:lnTo>
                  <a:lnTo>
                    <a:pt x="621" y="271"/>
                  </a:lnTo>
                  <a:lnTo>
                    <a:pt x="621" y="271"/>
                  </a:lnTo>
                  <a:lnTo>
                    <a:pt x="621" y="266"/>
                  </a:lnTo>
                  <a:lnTo>
                    <a:pt x="621" y="266"/>
                  </a:lnTo>
                  <a:close/>
                  <a:moveTo>
                    <a:pt x="632" y="266"/>
                  </a:moveTo>
                  <a:lnTo>
                    <a:pt x="632" y="266"/>
                  </a:lnTo>
                  <a:lnTo>
                    <a:pt x="638" y="266"/>
                  </a:lnTo>
                  <a:lnTo>
                    <a:pt x="638" y="266"/>
                  </a:lnTo>
                  <a:lnTo>
                    <a:pt x="638" y="271"/>
                  </a:lnTo>
                  <a:lnTo>
                    <a:pt x="638" y="271"/>
                  </a:lnTo>
                  <a:lnTo>
                    <a:pt x="638" y="271"/>
                  </a:lnTo>
                  <a:lnTo>
                    <a:pt x="632" y="271"/>
                  </a:lnTo>
                  <a:lnTo>
                    <a:pt x="632" y="271"/>
                  </a:lnTo>
                  <a:lnTo>
                    <a:pt x="632" y="266"/>
                  </a:lnTo>
                  <a:lnTo>
                    <a:pt x="632" y="266"/>
                  </a:lnTo>
                  <a:lnTo>
                    <a:pt x="632" y="266"/>
                  </a:lnTo>
                  <a:close/>
                  <a:moveTo>
                    <a:pt x="649" y="260"/>
                  </a:moveTo>
                  <a:lnTo>
                    <a:pt x="649" y="260"/>
                  </a:lnTo>
                  <a:lnTo>
                    <a:pt x="649" y="260"/>
                  </a:lnTo>
                  <a:lnTo>
                    <a:pt x="655" y="266"/>
                  </a:lnTo>
                  <a:lnTo>
                    <a:pt x="655" y="266"/>
                  </a:lnTo>
                  <a:lnTo>
                    <a:pt x="649" y="266"/>
                  </a:lnTo>
                  <a:lnTo>
                    <a:pt x="649" y="266"/>
                  </a:lnTo>
                  <a:lnTo>
                    <a:pt x="649" y="266"/>
                  </a:lnTo>
                  <a:lnTo>
                    <a:pt x="643" y="266"/>
                  </a:lnTo>
                  <a:lnTo>
                    <a:pt x="643" y="266"/>
                  </a:lnTo>
                  <a:lnTo>
                    <a:pt x="649" y="260"/>
                  </a:lnTo>
                  <a:lnTo>
                    <a:pt x="649" y="260"/>
                  </a:lnTo>
                  <a:close/>
                  <a:moveTo>
                    <a:pt x="660" y="260"/>
                  </a:moveTo>
                  <a:lnTo>
                    <a:pt x="660" y="260"/>
                  </a:lnTo>
                  <a:lnTo>
                    <a:pt x="666" y="260"/>
                  </a:lnTo>
                  <a:lnTo>
                    <a:pt x="666" y="260"/>
                  </a:lnTo>
                  <a:lnTo>
                    <a:pt x="666" y="260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60" y="266"/>
                  </a:lnTo>
                  <a:lnTo>
                    <a:pt x="660" y="266"/>
                  </a:lnTo>
                  <a:lnTo>
                    <a:pt x="660" y="260"/>
                  </a:lnTo>
                  <a:lnTo>
                    <a:pt x="660" y="260"/>
                  </a:lnTo>
                  <a:lnTo>
                    <a:pt x="660" y="260"/>
                  </a:lnTo>
                  <a:close/>
                  <a:moveTo>
                    <a:pt x="677" y="255"/>
                  </a:moveTo>
                  <a:lnTo>
                    <a:pt x="677" y="255"/>
                  </a:lnTo>
                  <a:lnTo>
                    <a:pt x="677" y="255"/>
                  </a:lnTo>
                  <a:lnTo>
                    <a:pt x="677" y="255"/>
                  </a:lnTo>
                  <a:lnTo>
                    <a:pt x="677" y="260"/>
                  </a:lnTo>
                  <a:lnTo>
                    <a:pt x="677" y="260"/>
                  </a:lnTo>
                  <a:lnTo>
                    <a:pt x="677" y="260"/>
                  </a:lnTo>
                  <a:lnTo>
                    <a:pt x="677" y="260"/>
                  </a:lnTo>
                  <a:lnTo>
                    <a:pt x="671" y="260"/>
                  </a:lnTo>
                  <a:lnTo>
                    <a:pt x="671" y="255"/>
                  </a:lnTo>
                  <a:lnTo>
                    <a:pt x="677" y="255"/>
                  </a:lnTo>
                  <a:lnTo>
                    <a:pt x="677" y="255"/>
                  </a:lnTo>
                  <a:close/>
                  <a:moveTo>
                    <a:pt x="688" y="249"/>
                  </a:moveTo>
                  <a:lnTo>
                    <a:pt x="688" y="249"/>
                  </a:lnTo>
                  <a:lnTo>
                    <a:pt x="688" y="249"/>
                  </a:lnTo>
                  <a:lnTo>
                    <a:pt x="693" y="255"/>
                  </a:lnTo>
                  <a:lnTo>
                    <a:pt x="693" y="255"/>
                  </a:lnTo>
                  <a:lnTo>
                    <a:pt x="693" y="260"/>
                  </a:lnTo>
                  <a:lnTo>
                    <a:pt x="693" y="260"/>
                  </a:lnTo>
                  <a:lnTo>
                    <a:pt x="688" y="260"/>
                  </a:lnTo>
                  <a:lnTo>
                    <a:pt x="688" y="255"/>
                  </a:lnTo>
                  <a:lnTo>
                    <a:pt x="688" y="255"/>
                  </a:lnTo>
                  <a:lnTo>
                    <a:pt x="688" y="249"/>
                  </a:lnTo>
                  <a:lnTo>
                    <a:pt x="688" y="249"/>
                  </a:lnTo>
                  <a:close/>
                  <a:moveTo>
                    <a:pt x="699" y="249"/>
                  </a:moveTo>
                  <a:lnTo>
                    <a:pt x="699" y="249"/>
                  </a:lnTo>
                  <a:lnTo>
                    <a:pt x="705" y="249"/>
                  </a:lnTo>
                  <a:lnTo>
                    <a:pt x="705" y="249"/>
                  </a:lnTo>
                  <a:lnTo>
                    <a:pt x="705" y="255"/>
                  </a:lnTo>
                  <a:lnTo>
                    <a:pt x="705" y="255"/>
                  </a:lnTo>
                  <a:lnTo>
                    <a:pt x="705" y="255"/>
                  </a:lnTo>
                  <a:lnTo>
                    <a:pt x="699" y="255"/>
                  </a:lnTo>
                  <a:lnTo>
                    <a:pt x="699" y="255"/>
                  </a:lnTo>
                  <a:lnTo>
                    <a:pt x="699" y="249"/>
                  </a:lnTo>
                  <a:lnTo>
                    <a:pt x="699" y="249"/>
                  </a:lnTo>
                  <a:lnTo>
                    <a:pt x="699" y="249"/>
                  </a:lnTo>
                  <a:close/>
                  <a:moveTo>
                    <a:pt x="716" y="244"/>
                  </a:moveTo>
                  <a:lnTo>
                    <a:pt x="716" y="244"/>
                  </a:lnTo>
                  <a:lnTo>
                    <a:pt x="716" y="244"/>
                  </a:lnTo>
                  <a:lnTo>
                    <a:pt x="721" y="249"/>
                  </a:lnTo>
                  <a:lnTo>
                    <a:pt x="721" y="249"/>
                  </a:lnTo>
                  <a:lnTo>
                    <a:pt x="716" y="249"/>
                  </a:lnTo>
                  <a:lnTo>
                    <a:pt x="716" y="249"/>
                  </a:lnTo>
                  <a:lnTo>
                    <a:pt x="716" y="249"/>
                  </a:lnTo>
                  <a:lnTo>
                    <a:pt x="716" y="249"/>
                  </a:lnTo>
                  <a:lnTo>
                    <a:pt x="716" y="249"/>
                  </a:lnTo>
                  <a:lnTo>
                    <a:pt x="716" y="244"/>
                  </a:lnTo>
                  <a:lnTo>
                    <a:pt x="716" y="244"/>
                  </a:lnTo>
                  <a:close/>
                  <a:moveTo>
                    <a:pt x="727" y="244"/>
                  </a:moveTo>
                  <a:lnTo>
                    <a:pt x="727" y="244"/>
                  </a:lnTo>
                  <a:lnTo>
                    <a:pt x="732" y="244"/>
                  </a:lnTo>
                  <a:lnTo>
                    <a:pt x="732" y="244"/>
                  </a:lnTo>
                  <a:lnTo>
                    <a:pt x="732" y="244"/>
                  </a:lnTo>
                  <a:lnTo>
                    <a:pt x="732" y="249"/>
                  </a:lnTo>
                  <a:lnTo>
                    <a:pt x="732" y="249"/>
                  </a:lnTo>
                  <a:lnTo>
                    <a:pt x="727" y="249"/>
                  </a:lnTo>
                  <a:lnTo>
                    <a:pt x="727" y="249"/>
                  </a:lnTo>
                  <a:lnTo>
                    <a:pt x="727" y="244"/>
                  </a:lnTo>
                  <a:lnTo>
                    <a:pt x="727" y="244"/>
                  </a:lnTo>
                  <a:lnTo>
                    <a:pt x="727" y="244"/>
                  </a:lnTo>
                  <a:close/>
                  <a:moveTo>
                    <a:pt x="743" y="238"/>
                  </a:moveTo>
                  <a:lnTo>
                    <a:pt x="743" y="238"/>
                  </a:lnTo>
                  <a:lnTo>
                    <a:pt x="743" y="238"/>
                  </a:lnTo>
                  <a:lnTo>
                    <a:pt x="749" y="238"/>
                  </a:lnTo>
                  <a:lnTo>
                    <a:pt x="749" y="244"/>
                  </a:lnTo>
                  <a:lnTo>
                    <a:pt x="743" y="244"/>
                  </a:lnTo>
                  <a:lnTo>
                    <a:pt x="743" y="244"/>
                  </a:lnTo>
                  <a:lnTo>
                    <a:pt x="743" y="244"/>
                  </a:lnTo>
                  <a:lnTo>
                    <a:pt x="743" y="244"/>
                  </a:lnTo>
                  <a:lnTo>
                    <a:pt x="738" y="238"/>
                  </a:lnTo>
                  <a:lnTo>
                    <a:pt x="743" y="238"/>
                  </a:lnTo>
                  <a:lnTo>
                    <a:pt x="743" y="238"/>
                  </a:lnTo>
                  <a:close/>
                  <a:moveTo>
                    <a:pt x="754" y="238"/>
                  </a:moveTo>
                  <a:lnTo>
                    <a:pt x="754" y="238"/>
                  </a:lnTo>
                  <a:lnTo>
                    <a:pt x="760" y="238"/>
                  </a:lnTo>
                  <a:lnTo>
                    <a:pt x="760" y="238"/>
                  </a:lnTo>
                  <a:lnTo>
                    <a:pt x="760" y="238"/>
                  </a:lnTo>
                  <a:lnTo>
                    <a:pt x="760" y="244"/>
                  </a:lnTo>
                  <a:lnTo>
                    <a:pt x="760" y="244"/>
                  </a:lnTo>
                  <a:lnTo>
                    <a:pt x="754" y="244"/>
                  </a:lnTo>
                  <a:lnTo>
                    <a:pt x="754" y="238"/>
                  </a:lnTo>
                  <a:lnTo>
                    <a:pt x="754" y="238"/>
                  </a:lnTo>
                  <a:lnTo>
                    <a:pt x="754" y="238"/>
                  </a:lnTo>
                  <a:lnTo>
                    <a:pt x="754" y="238"/>
                  </a:lnTo>
                  <a:close/>
                  <a:moveTo>
                    <a:pt x="771" y="233"/>
                  </a:moveTo>
                  <a:lnTo>
                    <a:pt x="771" y="233"/>
                  </a:lnTo>
                  <a:lnTo>
                    <a:pt x="771" y="233"/>
                  </a:lnTo>
                  <a:lnTo>
                    <a:pt x="771" y="233"/>
                  </a:lnTo>
                  <a:lnTo>
                    <a:pt x="777" y="238"/>
                  </a:lnTo>
                  <a:lnTo>
                    <a:pt x="771" y="238"/>
                  </a:lnTo>
                  <a:lnTo>
                    <a:pt x="771" y="238"/>
                  </a:lnTo>
                  <a:lnTo>
                    <a:pt x="771" y="238"/>
                  </a:lnTo>
                  <a:lnTo>
                    <a:pt x="766" y="238"/>
                  </a:lnTo>
                  <a:lnTo>
                    <a:pt x="766" y="233"/>
                  </a:lnTo>
                  <a:lnTo>
                    <a:pt x="771" y="233"/>
                  </a:lnTo>
                  <a:lnTo>
                    <a:pt x="771" y="233"/>
                  </a:lnTo>
                  <a:close/>
                  <a:moveTo>
                    <a:pt x="782" y="227"/>
                  </a:moveTo>
                  <a:lnTo>
                    <a:pt x="782" y="227"/>
                  </a:lnTo>
                  <a:lnTo>
                    <a:pt x="788" y="227"/>
                  </a:lnTo>
                  <a:lnTo>
                    <a:pt x="788" y="233"/>
                  </a:lnTo>
                  <a:lnTo>
                    <a:pt x="788" y="233"/>
                  </a:lnTo>
                  <a:lnTo>
                    <a:pt x="788" y="238"/>
                  </a:lnTo>
                  <a:lnTo>
                    <a:pt x="788" y="238"/>
                  </a:lnTo>
                  <a:lnTo>
                    <a:pt x="782" y="238"/>
                  </a:lnTo>
                  <a:lnTo>
                    <a:pt x="782" y="233"/>
                  </a:lnTo>
                  <a:lnTo>
                    <a:pt x="782" y="233"/>
                  </a:lnTo>
                  <a:lnTo>
                    <a:pt x="782" y="227"/>
                  </a:lnTo>
                  <a:lnTo>
                    <a:pt x="782" y="227"/>
                  </a:lnTo>
                  <a:close/>
                  <a:moveTo>
                    <a:pt x="799" y="227"/>
                  </a:moveTo>
                  <a:lnTo>
                    <a:pt x="799" y="227"/>
                  </a:lnTo>
                  <a:lnTo>
                    <a:pt x="799" y="227"/>
                  </a:lnTo>
                  <a:lnTo>
                    <a:pt x="799" y="227"/>
                  </a:lnTo>
                  <a:lnTo>
                    <a:pt x="799" y="233"/>
                  </a:lnTo>
                  <a:lnTo>
                    <a:pt x="799" y="233"/>
                  </a:lnTo>
                  <a:lnTo>
                    <a:pt x="799" y="233"/>
                  </a:lnTo>
                  <a:lnTo>
                    <a:pt x="799" y="233"/>
                  </a:lnTo>
                  <a:lnTo>
                    <a:pt x="793" y="233"/>
                  </a:lnTo>
                  <a:lnTo>
                    <a:pt x="793" y="227"/>
                  </a:lnTo>
                  <a:lnTo>
                    <a:pt x="799" y="227"/>
                  </a:lnTo>
                  <a:lnTo>
                    <a:pt x="799" y="227"/>
                  </a:lnTo>
                  <a:close/>
                  <a:moveTo>
                    <a:pt x="810" y="221"/>
                  </a:moveTo>
                  <a:lnTo>
                    <a:pt x="810" y="221"/>
                  </a:lnTo>
                  <a:lnTo>
                    <a:pt x="810" y="221"/>
                  </a:lnTo>
                  <a:lnTo>
                    <a:pt x="815" y="227"/>
                  </a:lnTo>
                  <a:lnTo>
                    <a:pt x="815" y="227"/>
                  </a:lnTo>
                  <a:lnTo>
                    <a:pt x="815" y="227"/>
                  </a:lnTo>
                  <a:lnTo>
                    <a:pt x="815" y="227"/>
                  </a:lnTo>
                  <a:lnTo>
                    <a:pt x="810" y="227"/>
                  </a:lnTo>
                  <a:lnTo>
                    <a:pt x="810" y="227"/>
                  </a:lnTo>
                  <a:lnTo>
                    <a:pt x="810" y="227"/>
                  </a:lnTo>
                  <a:lnTo>
                    <a:pt x="810" y="221"/>
                  </a:lnTo>
                  <a:lnTo>
                    <a:pt x="810" y="221"/>
                  </a:lnTo>
                  <a:close/>
                  <a:moveTo>
                    <a:pt x="821" y="221"/>
                  </a:moveTo>
                  <a:lnTo>
                    <a:pt x="821" y="221"/>
                  </a:lnTo>
                  <a:lnTo>
                    <a:pt x="827" y="221"/>
                  </a:lnTo>
                  <a:lnTo>
                    <a:pt x="827" y="221"/>
                  </a:lnTo>
                  <a:lnTo>
                    <a:pt x="827" y="221"/>
                  </a:lnTo>
                  <a:lnTo>
                    <a:pt x="827" y="227"/>
                  </a:lnTo>
                  <a:lnTo>
                    <a:pt x="827" y="227"/>
                  </a:lnTo>
                  <a:lnTo>
                    <a:pt x="821" y="227"/>
                  </a:lnTo>
                  <a:lnTo>
                    <a:pt x="821" y="221"/>
                  </a:lnTo>
                  <a:lnTo>
                    <a:pt x="821" y="221"/>
                  </a:lnTo>
                  <a:lnTo>
                    <a:pt x="821" y="221"/>
                  </a:lnTo>
                  <a:lnTo>
                    <a:pt x="821" y="221"/>
                  </a:lnTo>
                  <a:close/>
                  <a:moveTo>
                    <a:pt x="838" y="216"/>
                  </a:moveTo>
                  <a:lnTo>
                    <a:pt x="838" y="216"/>
                  </a:lnTo>
                  <a:lnTo>
                    <a:pt x="838" y="216"/>
                  </a:lnTo>
                  <a:lnTo>
                    <a:pt x="843" y="216"/>
                  </a:lnTo>
                  <a:lnTo>
                    <a:pt x="843" y="221"/>
                  </a:lnTo>
                  <a:lnTo>
                    <a:pt x="838" y="221"/>
                  </a:lnTo>
                  <a:lnTo>
                    <a:pt x="838" y="221"/>
                  </a:lnTo>
                  <a:lnTo>
                    <a:pt x="838" y="221"/>
                  </a:lnTo>
                  <a:lnTo>
                    <a:pt x="838" y="221"/>
                  </a:lnTo>
                  <a:lnTo>
                    <a:pt x="838" y="216"/>
                  </a:lnTo>
                  <a:lnTo>
                    <a:pt x="838" y="216"/>
                  </a:lnTo>
                  <a:lnTo>
                    <a:pt x="838" y="216"/>
                  </a:lnTo>
                  <a:close/>
                  <a:moveTo>
                    <a:pt x="849" y="210"/>
                  </a:moveTo>
                  <a:lnTo>
                    <a:pt x="849" y="210"/>
                  </a:lnTo>
                  <a:lnTo>
                    <a:pt x="854" y="210"/>
                  </a:lnTo>
                  <a:lnTo>
                    <a:pt x="854" y="216"/>
                  </a:lnTo>
                  <a:lnTo>
                    <a:pt x="854" y="216"/>
                  </a:lnTo>
                  <a:lnTo>
                    <a:pt x="854" y="221"/>
                  </a:lnTo>
                  <a:lnTo>
                    <a:pt x="854" y="221"/>
                  </a:lnTo>
                  <a:lnTo>
                    <a:pt x="849" y="221"/>
                  </a:lnTo>
                  <a:lnTo>
                    <a:pt x="849" y="216"/>
                  </a:lnTo>
                  <a:lnTo>
                    <a:pt x="849" y="216"/>
                  </a:lnTo>
                  <a:lnTo>
                    <a:pt x="849" y="210"/>
                  </a:lnTo>
                  <a:lnTo>
                    <a:pt x="849" y="210"/>
                  </a:lnTo>
                  <a:close/>
                  <a:moveTo>
                    <a:pt x="865" y="210"/>
                  </a:moveTo>
                  <a:lnTo>
                    <a:pt x="865" y="210"/>
                  </a:lnTo>
                  <a:lnTo>
                    <a:pt x="865" y="210"/>
                  </a:lnTo>
                  <a:lnTo>
                    <a:pt x="871" y="210"/>
                  </a:lnTo>
                  <a:lnTo>
                    <a:pt x="871" y="216"/>
                  </a:lnTo>
                  <a:lnTo>
                    <a:pt x="865" y="216"/>
                  </a:lnTo>
                  <a:lnTo>
                    <a:pt x="865" y="216"/>
                  </a:lnTo>
                  <a:lnTo>
                    <a:pt x="865" y="216"/>
                  </a:lnTo>
                  <a:lnTo>
                    <a:pt x="860" y="216"/>
                  </a:lnTo>
                  <a:lnTo>
                    <a:pt x="860" y="210"/>
                  </a:lnTo>
                  <a:lnTo>
                    <a:pt x="865" y="210"/>
                  </a:lnTo>
                  <a:lnTo>
                    <a:pt x="865" y="210"/>
                  </a:lnTo>
                  <a:close/>
                  <a:moveTo>
                    <a:pt x="877" y="205"/>
                  </a:moveTo>
                  <a:lnTo>
                    <a:pt x="877" y="205"/>
                  </a:lnTo>
                  <a:lnTo>
                    <a:pt x="882" y="205"/>
                  </a:lnTo>
                  <a:lnTo>
                    <a:pt x="882" y="210"/>
                  </a:lnTo>
                  <a:lnTo>
                    <a:pt x="882" y="210"/>
                  </a:lnTo>
                  <a:lnTo>
                    <a:pt x="882" y="210"/>
                  </a:lnTo>
                  <a:lnTo>
                    <a:pt x="882" y="210"/>
                  </a:lnTo>
                  <a:lnTo>
                    <a:pt x="877" y="210"/>
                  </a:lnTo>
                  <a:lnTo>
                    <a:pt x="877" y="210"/>
                  </a:lnTo>
                  <a:lnTo>
                    <a:pt x="877" y="210"/>
                  </a:lnTo>
                  <a:lnTo>
                    <a:pt x="877" y="205"/>
                  </a:lnTo>
                  <a:lnTo>
                    <a:pt x="877" y="205"/>
                  </a:lnTo>
                  <a:close/>
                  <a:moveTo>
                    <a:pt x="893" y="205"/>
                  </a:moveTo>
                  <a:lnTo>
                    <a:pt x="893" y="205"/>
                  </a:lnTo>
                  <a:lnTo>
                    <a:pt x="893" y="205"/>
                  </a:lnTo>
                  <a:lnTo>
                    <a:pt x="893" y="205"/>
                  </a:lnTo>
                  <a:lnTo>
                    <a:pt x="893" y="205"/>
                  </a:lnTo>
                  <a:lnTo>
                    <a:pt x="893" y="210"/>
                  </a:lnTo>
                  <a:lnTo>
                    <a:pt x="893" y="210"/>
                  </a:lnTo>
                  <a:lnTo>
                    <a:pt x="893" y="210"/>
                  </a:lnTo>
                  <a:lnTo>
                    <a:pt x="888" y="210"/>
                  </a:lnTo>
                  <a:lnTo>
                    <a:pt x="888" y="205"/>
                  </a:lnTo>
                  <a:lnTo>
                    <a:pt x="893" y="205"/>
                  </a:lnTo>
                  <a:lnTo>
                    <a:pt x="893" y="205"/>
                  </a:lnTo>
                  <a:close/>
                  <a:moveTo>
                    <a:pt x="904" y="199"/>
                  </a:moveTo>
                  <a:lnTo>
                    <a:pt x="904" y="199"/>
                  </a:lnTo>
                  <a:lnTo>
                    <a:pt x="904" y="199"/>
                  </a:lnTo>
                  <a:lnTo>
                    <a:pt x="910" y="199"/>
                  </a:lnTo>
                  <a:lnTo>
                    <a:pt x="910" y="205"/>
                  </a:lnTo>
                  <a:lnTo>
                    <a:pt x="910" y="205"/>
                  </a:lnTo>
                  <a:lnTo>
                    <a:pt x="910" y="205"/>
                  </a:lnTo>
                  <a:lnTo>
                    <a:pt x="904" y="205"/>
                  </a:lnTo>
                  <a:lnTo>
                    <a:pt x="904" y="205"/>
                  </a:lnTo>
                  <a:lnTo>
                    <a:pt x="904" y="199"/>
                  </a:lnTo>
                  <a:lnTo>
                    <a:pt x="904" y="199"/>
                  </a:lnTo>
                  <a:lnTo>
                    <a:pt x="904" y="199"/>
                  </a:lnTo>
                  <a:close/>
                  <a:moveTo>
                    <a:pt x="915" y="199"/>
                  </a:moveTo>
                  <a:lnTo>
                    <a:pt x="915" y="199"/>
                  </a:lnTo>
                  <a:lnTo>
                    <a:pt x="921" y="199"/>
                  </a:lnTo>
                  <a:lnTo>
                    <a:pt x="921" y="199"/>
                  </a:lnTo>
                  <a:lnTo>
                    <a:pt x="921" y="199"/>
                  </a:lnTo>
                  <a:lnTo>
                    <a:pt x="921" y="205"/>
                  </a:lnTo>
                  <a:lnTo>
                    <a:pt x="921" y="205"/>
                  </a:lnTo>
                  <a:lnTo>
                    <a:pt x="915" y="205"/>
                  </a:lnTo>
                  <a:lnTo>
                    <a:pt x="915" y="199"/>
                  </a:lnTo>
                  <a:lnTo>
                    <a:pt x="915" y="199"/>
                  </a:lnTo>
                  <a:lnTo>
                    <a:pt x="915" y="199"/>
                  </a:lnTo>
                  <a:lnTo>
                    <a:pt x="915" y="199"/>
                  </a:lnTo>
                  <a:close/>
                  <a:moveTo>
                    <a:pt x="932" y="194"/>
                  </a:moveTo>
                  <a:lnTo>
                    <a:pt x="932" y="194"/>
                  </a:lnTo>
                  <a:lnTo>
                    <a:pt x="932" y="194"/>
                  </a:lnTo>
                  <a:lnTo>
                    <a:pt x="938" y="194"/>
                  </a:lnTo>
                  <a:lnTo>
                    <a:pt x="938" y="199"/>
                  </a:lnTo>
                  <a:lnTo>
                    <a:pt x="932" y="199"/>
                  </a:lnTo>
                  <a:lnTo>
                    <a:pt x="932" y="199"/>
                  </a:lnTo>
                  <a:lnTo>
                    <a:pt x="932" y="199"/>
                  </a:lnTo>
                  <a:lnTo>
                    <a:pt x="932" y="199"/>
                  </a:lnTo>
                  <a:lnTo>
                    <a:pt x="932" y="194"/>
                  </a:lnTo>
                  <a:lnTo>
                    <a:pt x="932" y="194"/>
                  </a:lnTo>
                  <a:lnTo>
                    <a:pt x="932" y="194"/>
                  </a:lnTo>
                  <a:close/>
                  <a:moveTo>
                    <a:pt x="943" y="188"/>
                  </a:moveTo>
                  <a:lnTo>
                    <a:pt x="943" y="188"/>
                  </a:lnTo>
                  <a:lnTo>
                    <a:pt x="949" y="188"/>
                  </a:lnTo>
                  <a:lnTo>
                    <a:pt x="949" y="194"/>
                  </a:lnTo>
                  <a:lnTo>
                    <a:pt x="949" y="194"/>
                  </a:lnTo>
                  <a:lnTo>
                    <a:pt x="949" y="199"/>
                  </a:lnTo>
                  <a:lnTo>
                    <a:pt x="949" y="199"/>
                  </a:lnTo>
                  <a:lnTo>
                    <a:pt x="943" y="199"/>
                  </a:lnTo>
                  <a:lnTo>
                    <a:pt x="943" y="194"/>
                  </a:lnTo>
                  <a:lnTo>
                    <a:pt x="943" y="194"/>
                  </a:lnTo>
                  <a:lnTo>
                    <a:pt x="943" y="188"/>
                  </a:lnTo>
                  <a:lnTo>
                    <a:pt x="943" y="188"/>
                  </a:lnTo>
                  <a:close/>
                  <a:moveTo>
                    <a:pt x="960" y="188"/>
                  </a:moveTo>
                  <a:lnTo>
                    <a:pt x="960" y="188"/>
                  </a:lnTo>
                  <a:lnTo>
                    <a:pt x="960" y="188"/>
                  </a:lnTo>
                  <a:lnTo>
                    <a:pt x="965" y="188"/>
                  </a:lnTo>
                  <a:lnTo>
                    <a:pt x="965" y="194"/>
                  </a:lnTo>
                  <a:lnTo>
                    <a:pt x="960" y="194"/>
                  </a:lnTo>
                  <a:lnTo>
                    <a:pt x="960" y="194"/>
                  </a:lnTo>
                  <a:lnTo>
                    <a:pt x="960" y="194"/>
                  </a:lnTo>
                  <a:lnTo>
                    <a:pt x="954" y="194"/>
                  </a:lnTo>
                  <a:lnTo>
                    <a:pt x="954" y="188"/>
                  </a:lnTo>
                  <a:lnTo>
                    <a:pt x="960" y="188"/>
                  </a:lnTo>
                  <a:lnTo>
                    <a:pt x="960" y="188"/>
                  </a:lnTo>
                  <a:close/>
                  <a:moveTo>
                    <a:pt x="971" y="183"/>
                  </a:moveTo>
                  <a:lnTo>
                    <a:pt x="971" y="183"/>
                  </a:lnTo>
                  <a:lnTo>
                    <a:pt x="976" y="183"/>
                  </a:lnTo>
                  <a:lnTo>
                    <a:pt x="976" y="188"/>
                  </a:lnTo>
                  <a:lnTo>
                    <a:pt x="976" y="188"/>
                  </a:lnTo>
                  <a:lnTo>
                    <a:pt x="976" y="188"/>
                  </a:lnTo>
                  <a:lnTo>
                    <a:pt x="976" y="188"/>
                  </a:lnTo>
                  <a:lnTo>
                    <a:pt x="971" y="188"/>
                  </a:lnTo>
                  <a:lnTo>
                    <a:pt x="971" y="188"/>
                  </a:lnTo>
                  <a:lnTo>
                    <a:pt x="971" y="188"/>
                  </a:lnTo>
                  <a:lnTo>
                    <a:pt x="971" y="183"/>
                  </a:lnTo>
                  <a:lnTo>
                    <a:pt x="971" y="183"/>
                  </a:lnTo>
                  <a:close/>
                  <a:moveTo>
                    <a:pt x="987" y="183"/>
                  </a:moveTo>
                  <a:lnTo>
                    <a:pt x="987" y="183"/>
                  </a:lnTo>
                  <a:lnTo>
                    <a:pt x="987" y="183"/>
                  </a:lnTo>
                  <a:lnTo>
                    <a:pt x="987" y="183"/>
                  </a:lnTo>
                  <a:lnTo>
                    <a:pt x="987" y="183"/>
                  </a:lnTo>
                  <a:lnTo>
                    <a:pt x="987" y="188"/>
                  </a:lnTo>
                  <a:lnTo>
                    <a:pt x="987" y="188"/>
                  </a:lnTo>
                  <a:lnTo>
                    <a:pt x="987" y="188"/>
                  </a:lnTo>
                  <a:lnTo>
                    <a:pt x="982" y="183"/>
                  </a:lnTo>
                  <a:lnTo>
                    <a:pt x="982" y="183"/>
                  </a:lnTo>
                  <a:lnTo>
                    <a:pt x="987" y="183"/>
                  </a:lnTo>
                  <a:lnTo>
                    <a:pt x="987" y="183"/>
                  </a:lnTo>
                  <a:close/>
                  <a:moveTo>
                    <a:pt x="999" y="177"/>
                  </a:moveTo>
                  <a:lnTo>
                    <a:pt x="999" y="177"/>
                  </a:lnTo>
                  <a:lnTo>
                    <a:pt x="999" y="177"/>
                  </a:lnTo>
                  <a:lnTo>
                    <a:pt x="1004" y="177"/>
                  </a:lnTo>
                  <a:lnTo>
                    <a:pt x="1004" y="183"/>
                  </a:lnTo>
                  <a:lnTo>
                    <a:pt x="1004" y="183"/>
                  </a:lnTo>
                  <a:lnTo>
                    <a:pt x="1004" y="183"/>
                  </a:lnTo>
                  <a:lnTo>
                    <a:pt x="999" y="183"/>
                  </a:lnTo>
                  <a:lnTo>
                    <a:pt x="999" y="183"/>
                  </a:lnTo>
                  <a:lnTo>
                    <a:pt x="999" y="177"/>
                  </a:lnTo>
                  <a:lnTo>
                    <a:pt x="999" y="177"/>
                  </a:lnTo>
                  <a:lnTo>
                    <a:pt x="999" y="177"/>
                  </a:lnTo>
                  <a:close/>
                  <a:moveTo>
                    <a:pt x="1010" y="172"/>
                  </a:moveTo>
                  <a:lnTo>
                    <a:pt x="1010" y="172"/>
                  </a:lnTo>
                  <a:lnTo>
                    <a:pt x="1015" y="172"/>
                  </a:lnTo>
                  <a:lnTo>
                    <a:pt x="1015" y="177"/>
                  </a:lnTo>
                  <a:lnTo>
                    <a:pt x="1015" y="177"/>
                  </a:lnTo>
                  <a:lnTo>
                    <a:pt x="1015" y="183"/>
                  </a:lnTo>
                  <a:lnTo>
                    <a:pt x="1015" y="183"/>
                  </a:lnTo>
                  <a:lnTo>
                    <a:pt x="1010" y="183"/>
                  </a:lnTo>
                  <a:lnTo>
                    <a:pt x="1010" y="177"/>
                  </a:lnTo>
                  <a:lnTo>
                    <a:pt x="1010" y="177"/>
                  </a:lnTo>
                  <a:lnTo>
                    <a:pt x="1010" y="172"/>
                  </a:lnTo>
                  <a:lnTo>
                    <a:pt x="1010" y="172"/>
                  </a:lnTo>
                  <a:close/>
                  <a:moveTo>
                    <a:pt x="1026" y="172"/>
                  </a:moveTo>
                  <a:lnTo>
                    <a:pt x="1026" y="172"/>
                  </a:lnTo>
                  <a:lnTo>
                    <a:pt x="1026" y="172"/>
                  </a:lnTo>
                  <a:lnTo>
                    <a:pt x="1032" y="172"/>
                  </a:lnTo>
                  <a:lnTo>
                    <a:pt x="1032" y="177"/>
                  </a:lnTo>
                  <a:lnTo>
                    <a:pt x="1026" y="177"/>
                  </a:lnTo>
                  <a:lnTo>
                    <a:pt x="1026" y="177"/>
                  </a:lnTo>
                  <a:lnTo>
                    <a:pt x="1026" y="177"/>
                  </a:lnTo>
                  <a:lnTo>
                    <a:pt x="1026" y="177"/>
                  </a:lnTo>
                  <a:lnTo>
                    <a:pt x="1026" y="172"/>
                  </a:lnTo>
                  <a:lnTo>
                    <a:pt x="1026" y="172"/>
                  </a:lnTo>
                  <a:lnTo>
                    <a:pt x="1026" y="172"/>
                  </a:lnTo>
                  <a:close/>
                  <a:moveTo>
                    <a:pt x="1037" y="166"/>
                  </a:moveTo>
                  <a:lnTo>
                    <a:pt x="1037" y="166"/>
                  </a:lnTo>
                  <a:lnTo>
                    <a:pt x="1043" y="166"/>
                  </a:lnTo>
                  <a:lnTo>
                    <a:pt x="1043" y="172"/>
                  </a:lnTo>
                  <a:lnTo>
                    <a:pt x="1043" y="172"/>
                  </a:lnTo>
                  <a:lnTo>
                    <a:pt x="1043" y="172"/>
                  </a:lnTo>
                  <a:lnTo>
                    <a:pt x="1043" y="172"/>
                  </a:lnTo>
                  <a:lnTo>
                    <a:pt x="1037" y="172"/>
                  </a:lnTo>
                  <a:lnTo>
                    <a:pt x="1037" y="172"/>
                  </a:lnTo>
                  <a:lnTo>
                    <a:pt x="1037" y="172"/>
                  </a:lnTo>
                  <a:lnTo>
                    <a:pt x="1037" y="166"/>
                  </a:lnTo>
                  <a:lnTo>
                    <a:pt x="1037" y="166"/>
                  </a:lnTo>
                  <a:close/>
                  <a:moveTo>
                    <a:pt x="1054" y="166"/>
                  </a:moveTo>
                  <a:lnTo>
                    <a:pt x="1054" y="166"/>
                  </a:lnTo>
                  <a:lnTo>
                    <a:pt x="1054" y="166"/>
                  </a:lnTo>
                  <a:lnTo>
                    <a:pt x="1060" y="166"/>
                  </a:lnTo>
                  <a:lnTo>
                    <a:pt x="1060" y="166"/>
                  </a:lnTo>
                  <a:lnTo>
                    <a:pt x="1054" y="172"/>
                  </a:lnTo>
                  <a:lnTo>
                    <a:pt x="1054" y="172"/>
                  </a:lnTo>
                  <a:lnTo>
                    <a:pt x="1054" y="172"/>
                  </a:lnTo>
                  <a:lnTo>
                    <a:pt x="1049" y="172"/>
                  </a:lnTo>
                  <a:lnTo>
                    <a:pt x="1049" y="166"/>
                  </a:lnTo>
                  <a:lnTo>
                    <a:pt x="1054" y="166"/>
                  </a:lnTo>
                  <a:lnTo>
                    <a:pt x="1054" y="166"/>
                  </a:lnTo>
                  <a:close/>
                  <a:moveTo>
                    <a:pt x="1065" y="161"/>
                  </a:moveTo>
                  <a:lnTo>
                    <a:pt x="1065" y="161"/>
                  </a:lnTo>
                  <a:lnTo>
                    <a:pt x="1071" y="161"/>
                  </a:lnTo>
                  <a:lnTo>
                    <a:pt x="1071" y="161"/>
                  </a:lnTo>
                  <a:lnTo>
                    <a:pt x="1071" y="166"/>
                  </a:lnTo>
                  <a:lnTo>
                    <a:pt x="1071" y="166"/>
                  </a:lnTo>
                  <a:lnTo>
                    <a:pt x="1071" y="166"/>
                  </a:lnTo>
                  <a:lnTo>
                    <a:pt x="1065" y="166"/>
                  </a:lnTo>
                  <a:lnTo>
                    <a:pt x="1065" y="166"/>
                  </a:lnTo>
                  <a:lnTo>
                    <a:pt x="1065" y="161"/>
                  </a:lnTo>
                  <a:lnTo>
                    <a:pt x="1065" y="161"/>
                  </a:lnTo>
                  <a:lnTo>
                    <a:pt x="1065" y="161"/>
                  </a:lnTo>
                  <a:close/>
                  <a:moveTo>
                    <a:pt x="1082" y="161"/>
                  </a:moveTo>
                  <a:lnTo>
                    <a:pt x="1082" y="161"/>
                  </a:lnTo>
                  <a:lnTo>
                    <a:pt x="1082" y="161"/>
                  </a:lnTo>
                  <a:lnTo>
                    <a:pt x="1082" y="161"/>
                  </a:lnTo>
                  <a:lnTo>
                    <a:pt x="1082" y="161"/>
                  </a:lnTo>
                  <a:lnTo>
                    <a:pt x="1082" y="166"/>
                  </a:lnTo>
                  <a:lnTo>
                    <a:pt x="1082" y="166"/>
                  </a:lnTo>
                  <a:lnTo>
                    <a:pt x="1082" y="166"/>
                  </a:lnTo>
                  <a:lnTo>
                    <a:pt x="1076" y="161"/>
                  </a:lnTo>
                  <a:lnTo>
                    <a:pt x="1076" y="161"/>
                  </a:lnTo>
                  <a:lnTo>
                    <a:pt x="1082" y="161"/>
                  </a:lnTo>
                  <a:lnTo>
                    <a:pt x="1082" y="161"/>
                  </a:lnTo>
                  <a:close/>
                  <a:moveTo>
                    <a:pt x="1093" y="155"/>
                  </a:moveTo>
                  <a:lnTo>
                    <a:pt x="1093" y="155"/>
                  </a:lnTo>
                  <a:lnTo>
                    <a:pt x="1093" y="155"/>
                  </a:lnTo>
                  <a:lnTo>
                    <a:pt x="1098" y="155"/>
                  </a:lnTo>
                  <a:lnTo>
                    <a:pt x="1098" y="161"/>
                  </a:lnTo>
                  <a:lnTo>
                    <a:pt x="1098" y="161"/>
                  </a:lnTo>
                  <a:lnTo>
                    <a:pt x="1098" y="161"/>
                  </a:lnTo>
                  <a:lnTo>
                    <a:pt x="1093" y="161"/>
                  </a:lnTo>
                  <a:lnTo>
                    <a:pt x="1093" y="161"/>
                  </a:lnTo>
                  <a:lnTo>
                    <a:pt x="1093" y="155"/>
                  </a:lnTo>
                  <a:lnTo>
                    <a:pt x="1093" y="155"/>
                  </a:lnTo>
                  <a:lnTo>
                    <a:pt x="1093" y="155"/>
                  </a:lnTo>
                  <a:close/>
                  <a:moveTo>
                    <a:pt x="1104" y="150"/>
                  </a:moveTo>
                  <a:lnTo>
                    <a:pt x="1104" y="150"/>
                  </a:lnTo>
                  <a:lnTo>
                    <a:pt x="1110" y="150"/>
                  </a:lnTo>
                  <a:lnTo>
                    <a:pt x="1110" y="155"/>
                  </a:lnTo>
                  <a:lnTo>
                    <a:pt x="1110" y="155"/>
                  </a:lnTo>
                  <a:lnTo>
                    <a:pt x="1110" y="155"/>
                  </a:lnTo>
                  <a:lnTo>
                    <a:pt x="1110" y="155"/>
                  </a:lnTo>
                  <a:lnTo>
                    <a:pt x="1104" y="161"/>
                  </a:lnTo>
                  <a:lnTo>
                    <a:pt x="1104" y="155"/>
                  </a:lnTo>
                  <a:lnTo>
                    <a:pt x="1104" y="155"/>
                  </a:lnTo>
                  <a:lnTo>
                    <a:pt x="1104" y="150"/>
                  </a:lnTo>
                  <a:lnTo>
                    <a:pt x="1104" y="150"/>
                  </a:lnTo>
                  <a:close/>
                  <a:moveTo>
                    <a:pt x="1121" y="150"/>
                  </a:moveTo>
                  <a:lnTo>
                    <a:pt x="1121" y="150"/>
                  </a:lnTo>
                  <a:lnTo>
                    <a:pt x="1121" y="150"/>
                  </a:lnTo>
                  <a:lnTo>
                    <a:pt x="1126" y="150"/>
                  </a:lnTo>
                  <a:lnTo>
                    <a:pt x="1126" y="155"/>
                  </a:lnTo>
                  <a:lnTo>
                    <a:pt x="1121" y="155"/>
                  </a:lnTo>
                  <a:lnTo>
                    <a:pt x="1121" y="155"/>
                  </a:lnTo>
                  <a:lnTo>
                    <a:pt x="1121" y="155"/>
                  </a:lnTo>
                  <a:lnTo>
                    <a:pt x="1121" y="155"/>
                  </a:lnTo>
                  <a:lnTo>
                    <a:pt x="1121" y="150"/>
                  </a:lnTo>
                  <a:lnTo>
                    <a:pt x="1121" y="150"/>
                  </a:lnTo>
                  <a:lnTo>
                    <a:pt x="1121" y="150"/>
                  </a:lnTo>
                  <a:close/>
                  <a:moveTo>
                    <a:pt x="1132" y="144"/>
                  </a:moveTo>
                  <a:lnTo>
                    <a:pt x="1132" y="144"/>
                  </a:lnTo>
                  <a:lnTo>
                    <a:pt x="1137" y="144"/>
                  </a:lnTo>
                  <a:lnTo>
                    <a:pt x="1137" y="144"/>
                  </a:lnTo>
                  <a:lnTo>
                    <a:pt x="1137" y="150"/>
                  </a:lnTo>
                  <a:lnTo>
                    <a:pt x="1137" y="150"/>
                  </a:lnTo>
                  <a:lnTo>
                    <a:pt x="1137" y="150"/>
                  </a:lnTo>
                  <a:lnTo>
                    <a:pt x="1132" y="150"/>
                  </a:lnTo>
                  <a:lnTo>
                    <a:pt x="1132" y="150"/>
                  </a:lnTo>
                  <a:lnTo>
                    <a:pt x="1132" y="144"/>
                  </a:lnTo>
                  <a:lnTo>
                    <a:pt x="1132" y="144"/>
                  </a:lnTo>
                  <a:lnTo>
                    <a:pt x="1132" y="144"/>
                  </a:lnTo>
                  <a:close/>
                  <a:moveTo>
                    <a:pt x="1148" y="144"/>
                  </a:moveTo>
                  <a:lnTo>
                    <a:pt x="1148" y="144"/>
                  </a:lnTo>
                  <a:lnTo>
                    <a:pt x="1148" y="144"/>
                  </a:lnTo>
                  <a:lnTo>
                    <a:pt x="1154" y="144"/>
                  </a:lnTo>
                  <a:lnTo>
                    <a:pt x="1154" y="144"/>
                  </a:lnTo>
                  <a:lnTo>
                    <a:pt x="1148" y="150"/>
                  </a:lnTo>
                  <a:lnTo>
                    <a:pt x="1148" y="150"/>
                  </a:lnTo>
                  <a:lnTo>
                    <a:pt x="1148" y="150"/>
                  </a:lnTo>
                  <a:lnTo>
                    <a:pt x="1143" y="144"/>
                  </a:lnTo>
                  <a:lnTo>
                    <a:pt x="1143" y="144"/>
                  </a:lnTo>
                  <a:lnTo>
                    <a:pt x="1148" y="144"/>
                  </a:lnTo>
                  <a:lnTo>
                    <a:pt x="1148" y="144"/>
                  </a:lnTo>
                  <a:close/>
                  <a:moveTo>
                    <a:pt x="1159" y="138"/>
                  </a:moveTo>
                  <a:lnTo>
                    <a:pt x="1159" y="138"/>
                  </a:lnTo>
                  <a:lnTo>
                    <a:pt x="1165" y="138"/>
                  </a:lnTo>
                  <a:lnTo>
                    <a:pt x="1165" y="138"/>
                  </a:lnTo>
                  <a:lnTo>
                    <a:pt x="1165" y="144"/>
                  </a:lnTo>
                  <a:lnTo>
                    <a:pt x="1165" y="144"/>
                  </a:lnTo>
                  <a:lnTo>
                    <a:pt x="1165" y="144"/>
                  </a:lnTo>
                  <a:lnTo>
                    <a:pt x="1159" y="144"/>
                  </a:lnTo>
                  <a:lnTo>
                    <a:pt x="1159" y="144"/>
                  </a:lnTo>
                  <a:lnTo>
                    <a:pt x="1159" y="138"/>
                  </a:lnTo>
                  <a:lnTo>
                    <a:pt x="1159" y="138"/>
                  </a:lnTo>
                  <a:lnTo>
                    <a:pt x="1159" y="138"/>
                  </a:lnTo>
                  <a:close/>
                  <a:moveTo>
                    <a:pt x="1176" y="133"/>
                  </a:moveTo>
                  <a:lnTo>
                    <a:pt x="1176" y="133"/>
                  </a:lnTo>
                  <a:lnTo>
                    <a:pt x="1176" y="133"/>
                  </a:lnTo>
                  <a:lnTo>
                    <a:pt x="1176" y="138"/>
                  </a:lnTo>
                  <a:lnTo>
                    <a:pt x="1176" y="138"/>
                  </a:lnTo>
                  <a:lnTo>
                    <a:pt x="1176" y="144"/>
                  </a:lnTo>
                  <a:lnTo>
                    <a:pt x="1176" y="144"/>
                  </a:lnTo>
                  <a:lnTo>
                    <a:pt x="1176" y="144"/>
                  </a:lnTo>
                  <a:lnTo>
                    <a:pt x="1171" y="138"/>
                  </a:lnTo>
                  <a:lnTo>
                    <a:pt x="1171" y="138"/>
                  </a:lnTo>
                  <a:lnTo>
                    <a:pt x="1176" y="133"/>
                  </a:lnTo>
                  <a:lnTo>
                    <a:pt x="1176" y="133"/>
                  </a:lnTo>
                  <a:close/>
                  <a:moveTo>
                    <a:pt x="1187" y="133"/>
                  </a:moveTo>
                  <a:lnTo>
                    <a:pt x="1187" y="133"/>
                  </a:lnTo>
                  <a:lnTo>
                    <a:pt x="1187" y="133"/>
                  </a:lnTo>
                  <a:lnTo>
                    <a:pt x="1193" y="133"/>
                  </a:lnTo>
                  <a:lnTo>
                    <a:pt x="1193" y="138"/>
                  </a:lnTo>
                  <a:lnTo>
                    <a:pt x="1193" y="138"/>
                  </a:lnTo>
                  <a:lnTo>
                    <a:pt x="1193" y="138"/>
                  </a:lnTo>
                  <a:lnTo>
                    <a:pt x="1187" y="138"/>
                  </a:lnTo>
                  <a:lnTo>
                    <a:pt x="1187" y="138"/>
                  </a:lnTo>
                  <a:lnTo>
                    <a:pt x="1187" y="133"/>
                  </a:lnTo>
                  <a:lnTo>
                    <a:pt x="1187" y="133"/>
                  </a:lnTo>
                  <a:lnTo>
                    <a:pt x="1187" y="133"/>
                  </a:lnTo>
                  <a:close/>
                  <a:moveTo>
                    <a:pt x="1198" y="127"/>
                  </a:moveTo>
                  <a:lnTo>
                    <a:pt x="1198" y="127"/>
                  </a:lnTo>
                  <a:lnTo>
                    <a:pt x="1204" y="127"/>
                  </a:lnTo>
                  <a:lnTo>
                    <a:pt x="1204" y="133"/>
                  </a:lnTo>
                  <a:lnTo>
                    <a:pt x="1204" y="133"/>
                  </a:lnTo>
                  <a:lnTo>
                    <a:pt x="1204" y="133"/>
                  </a:lnTo>
                  <a:lnTo>
                    <a:pt x="1204" y="133"/>
                  </a:lnTo>
                  <a:lnTo>
                    <a:pt x="1198" y="133"/>
                  </a:lnTo>
                  <a:lnTo>
                    <a:pt x="1198" y="133"/>
                  </a:lnTo>
                  <a:lnTo>
                    <a:pt x="1198" y="133"/>
                  </a:lnTo>
                  <a:lnTo>
                    <a:pt x="1198" y="127"/>
                  </a:lnTo>
                  <a:lnTo>
                    <a:pt x="1198" y="127"/>
                  </a:lnTo>
                  <a:close/>
                  <a:moveTo>
                    <a:pt x="1215" y="127"/>
                  </a:moveTo>
                  <a:lnTo>
                    <a:pt x="1215" y="127"/>
                  </a:lnTo>
                  <a:lnTo>
                    <a:pt x="1215" y="127"/>
                  </a:lnTo>
                  <a:lnTo>
                    <a:pt x="1221" y="127"/>
                  </a:lnTo>
                  <a:lnTo>
                    <a:pt x="1221" y="127"/>
                  </a:lnTo>
                  <a:lnTo>
                    <a:pt x="1215" y="133"/>
                  </a:lnTo>
                  <a:lnTo>
                    <a:pt x="1215" y="133"/>
                  </a:lnTo>
                  <a:lnTo>
                    <a:pt x="1215" y="133"/>
                  </a:lnTo>
                  <a:lnTo>
                    <a:pt x="1215" y="133"/>
                  </a:lnTo>
                  <a:lnTo>
                    <a:pt x="1215" y="127"/>
                  </a:lnTo>
                  <a:lnTo>
                    <a:pt x="1215" y="127"/>
                  </a:lnTo>
                  <a:lnTo>
                    <a:pt x="1215" y="127"/>
                  </a:lnTo>
                  <a:close/>
                  <a:moveTo>
                    <a:pt x="1226" y="122"/>
                  </a:moveTo>
                  <a:lnTo>
                    <a:pt x="1226" y="122"/>
                  </a:lnTo>
                  <a:lnTo>
                    <a:pt x="1232" y="122"/>
                  </a:lnTo>
                  <a:lnTo>
                    <a:pt x="1232" y="122"/>
                  </a:lnTo>
                  <a:lnTo>
                    <a:pt x="1232" y="127"/>
                  </a:lnTo>
                  <a:lnTo>
                    <a:pt x="1232" y="127"/>
                  </a:lnTo>
                  <a:lnTo>
                    <a:pt x="1232" y="127"/>
                  </a:lnTo>
                  <a:lnTo>
                    <a:pt x="1226" y="127"/>
                  </a:lnTo>
                  <a:lnTo>
                    <a:pt x="1226" y="127"/>
                  </a:lnTo>
                  <a:lnTo>
                    <a:pt x="1226" y="122"/>
                  </a:lnTo>
                  <a:lnTo>
                    <a:pt x="1226" y="122"/>
                  </a:lnTo>
                  <a:lnTo>
                    <a:pt x="1226" y="122"/>
                  </a:lnTo>
                  <a:close/>
                  <a:moveTo>
                    <a:pt x="1243" y="122"/>
                  </a:moveTo>
                  <a:lnTo>
                    <a:pt x="1243" y="122"/>
                  </a:lnTo>
                  <a:lnTo>
                    <a:pt x="1243" y="122"/>
                  </a:lnTo>
                  <a:lnTo>
                    <a:pt x="1248" y="122"/>
                  </a:lnTo>
                  <a:lnTo>
                    <a:pt x="1248" y="122"/>
                  </a:lnTo>
                  <a:lnTo>
                    <a:pt x="1243" y="127"/>
                  </a:lnTo>
                  <a:lnTo>
                    <a:pt x="1243" y="127"/>
                  </a:lnTo>
                  <a:lnTo>
                    <a:pt x="1243" y="127"/>
                  </a:lnTo>
                  <a:lnTo>
                    <a:pt x="1237" y="122"/>
                  </a:lnTo>
                  <a:lnTo>
                    <a:pt x="1237" y="122"/>
                  </a:lnTo>
                  <a:lnTo>
                    <a:pt x="1243" y="122"/>
                  </a:lnTo>
                  <a:lnTo>
                    <a:pt x="1243" y="122"/>
                  </a:lnTo>
                  <a:close/>
                  <a:moveTo>
                    <a:pt x="1254" y="116"/>
                  </a:moveTo>
                  <a:lnTo>
                    <a:pt x="1254" y="116"/>
                  </a:lnTo>
                  <a:lnTo>
                    <a:pt x="1259" y="116"/>
                  </a:lnTo>
                  <a:lnTo>
                    <a:pt x="1259" y="116"/>
                  </a:lnTo>
                  <a:lnTo>
                    <a:pt x="1259" y="122"/>
                  </a:lnTo>
                  <a:lnTo>
                    <a:pt x="1259" y="122"/>
                  </a:lnTo>
                  <a:lnTo>
                    <a:pt x="1259" y="122"/>
                  </a:lnTo>
                  <a:lnTo>
                    <a:pt x="1254" y="122"/>
                  </a:lnTo>
                  <a:lnTo>
                    <a:pt x="1254" y="122"/>
                  </a:lnTo>
                  <a:lnTo>
                    <a:pt x="1254" y="116"/>
                  </a:lnTo>
                  <a:lnTo>
                    <a:pt x="1254" y="116"/>
                  </a:lnTo>
                  <a:lnTo>
                    <a:pt x="1254" y="116"/>
                  </a:lnTo>
                  <a:close/>
                  <a:moveTo>
                    <a:pt x="1270" y="111"/>
                  </a:moveTo>
                  <a:lnTo>
                    <a:pt x="1270" y="111"/>
                  </a:lnTo>
                  <a:lnTo>
                    <a:pt x="1270" y="111"/>
                  </a:lnTo>
                  <a:lnTo>
                    <a:pt x="1270" y="116"/>
                  </a:lnTo>
                  <a:lnTo>
                    <a:pt x="1276" y="116"/>
                  </a:lnTo>
                  <a:lnTo>
                    <a:pt x="1270" y="116"/>
                  </a:lnTo>
                  <a:lnTo>
                    <a:pt x="1270" y="116"/>
                  </a:lnTo>
                  <a:lnTo>
                    <a:pt x="1270" y="122"/>
                  </a:lnTo>
                  <a:lnTo>
                    <a:pt x="1265" y="116"/>
                  </a:lnTo>
                  <a:lnTo>
                    <a:pt x="1265" y="116"/>
                  </a:lnTo>
                  <a:lnTo>
                    <a:pt x="1270" y="111"/>
                  </a:lnTo>
                  <a:lnTo>
                    <a:pt x="1270" y="111"/>
                  </a:lnTo>
                  <a:close/>
                  <a:moveTo>
                    <a:pt x="1282" y="111"/>
                  </a:moveTo>
                  <a:lnTo>
                    <a:pt x="1282" y="111"/>
                  </a:lnTo>
                  <a:lnTo>
                    <a:pt x="1287" y="111"/>
                  </a:lnTo>
                  <a:lnTo>
                    <a:pt x="1287" y="111"/>
                  </a:lnTo>
                  <a:lnTo>
                    <a:pt x="1287" y="111"/>
                  </a:lnTo>
                  <a:lnTo>
                    <a:pt x="1287" y="116"/>
                  </a:lnTo>
                  <a:lnTo>
                    <a:pt x="1287" y="116"/>
                  </a:lnTo>
                  <a:lnTo>
                    <a:pt x="1282" y="116"/>
                  </a:lnTo>
                  <a:lnTo>
                    <a:pt x="1282" y="116"/>
                  </a:lnTo>
                  <a:lnTo>
                    <a:pt x="1282" y="111"/>
                  </a:lnTo>
                  <a:lnTo>
                    <a:pt x="1282" y="111"/>
                  </a:lnTo>
                  <a:lnTo>
                    <a:pt x="1282" y="111"/>
                  </a:lnTo>
                  <a:close/>
                  <a:moveTo>
                    <a:pt x="1298" y="105"/>
                  </a:moveTo>
                  <a:lnTo>
                    <a:pt x="1298" y="105"/>
                  </a:lnTo>
                  <a:lnTo>
                    <a:pt x="1298" y="105"/>
                  </a:lnTo>
                  <a:lnTo>
                    <a:pt x="1298" y="105"/>
                  </a:lnTo>
                  <a:lnTo>
                    <a:pt x="1298" y="111"/>
                  </a:lnTo>
                  <a:lnTo>
                    <a:pt x="1298" y="111"/>
                  </a:lnTo>
                  <a:lnTo>
                    <a:pt x="1298" y="111"/>
                  </a:lnTo>
                  <a:lnTo>
                    <a:pt x="1298" y="111"/>
                  </a:lnTo>
                  <a:lnTo>
                    <a:pt x="1293" y="111"/>
                  </a:lnTo>
                  <a:lnTo>
                    <a:pt x="1293" y="105"/>
                  </a:lnTo>
                  <a:lnTo>
                    <a:pt x="1298" y="105"/>
                  </a:lnTo>
                  <a:lnTo>
                    <a:pt x="1298" y="105"/>
                  </a:lnTo>
                  <a:close/>
                  <a:moveTo>
                    <a:pt x="1309" y="105"/>
                  </a:moveTo>
                  <a:lnTo>
                    <a:pt x="1309" y="105"/>
                  </a:lnTo>
                  <a:lnTo>
                    <a:pt x="1309" y="105"/>
                  </a:lnTo>
                  <a:lnTo>
                    <a:pt x="1315" y="105"/>
                  </a:lnTo>
                  <a:lnTo>
                    <a:pt x="1315" y="105"/>
                  </a:lnTo>
                  <a:lnTo>
                    <a:pt x="1309" y="111"/>
                  </a:lnTo>
                  <a:lnTo>
                    <a:pt x="1309" y="111"/>
                  </a:lnTo>
                  <a:lnTo>
                    <a:pt x="1309" y="111"/>
                  </a:lnTo>
                  <a:lnTo>
                    <a:pt x="1309" y="105"/>
                  </a:lnTo>
                  <a:lnTo>
                    <a:pt x="1309" y="105"/>
                  </a:lnTo>
                  <a:lnTo>
                    <a:pt x="1309" y="105"/>
                  </a:lnTo>
                  <a:lnTo>
                    <a:pt x="1309" y="105"/>
                  </a:lnTo>
                  <a:close/>
                  <a:moveTo>
                    <a:pt x="1320" y="100"/>
                  </a:moveTo>
                  <a:lnTo>
                    <a:pt x="1320" y="100"/>
                  </a:lnTo>
                  <a:lnTo>
                    <a:pt x="1326" y="100"/>
                  </a:lnTo>
                  <a:lnTo>
                    <a:pt x="1326" y="100"/>
                  </a:lnTo>
                  <a:lnTo>
                    <a:pt x="1326" y="105"/>
                  </a:lnTo>
                  <a:lnTo>
                    <a:pt x="1326" y="105"/>
                  </a:lnTo>
                  <a:lnTo>
                    <a:pt x="1326" y="105"/>
                  </a:lnTo>
                  <a:lnTo>
                    <a:pt x="1320" y="105"/>
                  </a:lnTo>
                  <a:lnTo>
                    <a:pt x="1320" y="105"/>
                  </a:lnTo>
                  <a:lnTo>
                    <a:pt x="1320" y="100"/>
                  </a:lnTo>
                  <a:lnTo>
                    <a:pt x="1320" y="100"/>
                  </a:lnTo>
                  <a:lnTo>
                    <a:pt x="1320" y="100"/>
                  </a:lnTo>
                  <a:close/>
                  <a:moveTo>
                    <a:pt x="1337" y="94"/>
                  </a:moveTo>
                  <a:lnTo>
                    <a:pt x="1337" y="94"/>
                  </a:lnTo>
                  <a:lnTo>
                    <a:pt x="1337" y="94"/>
                  </a:lnTo>
                  <a:lnTo>
                    <a:pt x="1343" y="100"/>
                  </a:lnTo>
                  <a:lnTo>
                    <a:pt x="1343" y="100"/>
                  </a:lnTo>
                  <a:lnTo>
                    <a:pt x="1337" y="105"/>
                  </a:lnTo>
                  <a:lnTo>
                    <a:pt x="1337" y="105"/>
                  </a:lnTo>
                  <a:lnTo>
                    <a:pt x="1337" y="105"/>
                  </a:lnTo>
                  <a:lnTo>
                    <a:pt x="1337" y="100"/>
                  </a:lnTo>
                  <a:lnTo>
                    <a:pt x="1331" y="100"/>
                  </a:lnTo>
                  <a:lnTo>
                    <a:pt x="1337" y="94"/>
                  </a:lnTo>
                  <a:lnTo>
                    <a:pt x="1337" y="94"/>
                  </a:lnTo>
                  <a:close/>
                  <a:moveTo>
                    <a:pt x="1348" y="94"/>
                  </a:moveTo>
                  <a:lnTo>
                    <a:pt x="1348" y="94"/>
                  </a:lnTo>
                  <a:lnTo>
                    <a:pt x="1354" y="94"/>
                  </a:lnTo>
                  <a:lnTo>
                    <a:pt x="1354" y="94"/>
                  </a:lnTo>
                  <a:lnTo>
                    <a:pt x="1354" y="100"/>
                  </a:lnTo>
                  <a:lnTo>
                    <a:pt x="1354" y="100"/>
                  </a:lnTo>
                  <a:lnTo>
                    <a:pt x="1354" y="100"/>
                  </a:lnTo>
                  <a:lnTo>
                    <a:pt x="1348" y="100"/>
                  </a:lnTo>
                  <a:lnTo>
                    <a:pt x="1348" y="100"/>
                  </a:lnTo>
                  <a:lnTo>
                    <a:pt x="1348" y="94"/>
                  </a:lnTo>
                  <a:lnTo>
                    <a:pt x="1348" y="94"/>
                  </a:lnTo>
                  <a:lnTo>
                    <a:pt x="1348" y="94"/>
                  </a:lnTo>
                  <a:close/>
                  <a:moveTo>
                    <a:pt x="1365" y="89"/>
                  </a:moveTo>
                  <a:lnTo>
                    <a:pt x="1365" y="89"/>
                  </a:lnTo>
                  <a:lnTo>
                    <a:pt x="1365" y="89"/>
                  </a:lnTo>
                  <a:lnTo>
                    <a:pt x="1370" y="94"/>
                  </a:lnTo>
                  <a:lnTo>
                    <a:pt x="1370" y="94"/>
                  </a:lnTo>
                  <a:lnTo>
                    <a:pt x="1365" y="94"/>
                  </a:lnTo>
                  <a:lnTo>
                    <a:pt x="1365" y="94"/>
                  </a:lnTo>
                  <a:lnTo>
                    <a:pt x="1365" y="94"/>
                  </a:lnTo>
                  <a:lnTo>
                    <a:pt x="1359" y="94"/>
                  </a:lnTo>
                  <a:lnTo>
                    <a:pt x="1359" y="94"/>
                  </a:lnTo>
                  <a:lnTo>
                    <a:pt x="1365" y="89"/>
                  </a:lnTo>
                  <a:lnTo>
                    <a:pt x="1365" y="89"/>
                  </a:lnTo>
                  <a:close/>
                  <a:moveTo>
                    <a:pt x="1376" y="89"/>
                  </a:moveTo>
                  <a:lnTo>
                    <a:pt x="1376" y="89"/>
                  </a:lnTo>
                  <a:lnTo>
                    <a:pt x="1381" y="89"/>
                  </a:lnTo>
                  <a:lnTo>
                    <a:pt x="1381" y="89"/>
                  </a:lnTo>
                  <a:lnTo>
                    <a:pt x="1381" y="89"/>
                  </a:lnTo>
                  <a:lnTo>
                    <a:pt x="1381" y="94"/>
                  </a:lnTo>
                  <a:lnTo>
                    <a:pt x="1381" y="94"/>
                  </a:lnTo>
                  <a:lnTo>
                    <a:pt x="1376" y="94"/>
                  </a:lnTo>
                  <a:lnTo>
                    <a:pt x="1376" y="94"/>
                  </a:lnTo>
                  <a:lnTo>
                    <a:pt x="1376" y="89"/>
                  </a:lnTo>
                  <a:lnTo>
                    <a:pt x="1376" y="89"/>
                  </a:lnTo>
                  <a:lnTo>
                    <a:pt x="1376" y="89"/>
                  </a:lnTo>
                  <a:close/>
                  <a:moveTo>
                    <a:pt x="1393" y="83"/>
                  </a:moveTo>
                  <a:lnTo>
                    <a:pt x="1393" y="83"/>
                  </a:lnTo>
                  <a:lnTo>
                    <a:pt x="1393" y="83"/>
                  </a:lnTo>
                  <a:lnTo>
                    <a:pt x="1393" y="83"/>
                  </a:lnTo>
                  <a:lnTo>
                    <a:pt x="1393" y="89"/>
                  </a:lnTo>
                  <a:lnTo>
                    <a:pt x="1393" y="89"/>
                  </a:lnTo>
                  <a:lnTo>
                    <a:pt x="1393" y="89"/>
                  </a:lnTo>
                  <a:lnTo>
                    <a:pt x="1393" y="89"/>
                  </a:lnTo>
                  <a:lnTo>
                    <a:pt x="1387" y="89"/>
                  </a:lnTo>
                  <a:lnTo>
                    <a:pt x="1387" y="83"/>
                  </a:lnTo>
                  <a:lnTo>
                    <a:pt x="1393" y="83"/>
                  </a:lnTo>
                  <a:lnTo>
                    <a:pt x="1393" y="83"/>
                  </a:lnTo>
                  <a:close/>
                  <a:moveTo>
                    <a:pt x="1404" y="83"/>
                  </a:moveTo>
                  <a:lnTo>
                    <a:pt x="1404" y="83"/>
                  </a:lnTo>
                  <a:lnTo>
                    <a:pt x="1404" y="78"/>
                  </a:lnTo>
                  <a:lnTo>
                    <a:pt x="1409" y="83"/>
                  </a:lnTo>
                  <a:lnTo>
                    <a:pt x="1409" y="83"/>
                  </a:lnTo>
                  <a:lnTo>
                    <a:pt x="1409" y="89"/>
                  </a:lnTo>
                  <a:lnTo>
                    <a:pt x="1409" y="89"/>
                  </a:lnTo>
                  <a:lnTo>
                    <a:pt x="1404" y="89"/>
                  </a:lnTo>
                  <a:lnTo>
                    <a:pt x="1404" y="83"/>
                  </a:lnTo>
                  <a:lnTo>
                    <a:pt x="1404" y="83"/>
                  </a:lnTo>
                  <a:lnTo>
                    <a:pt x="1404" y="83"/>
                  </a:lnTo>
                  <a:lnTo>
                    <a:pt x="1404" y="83"/>
                  </a:lnTo>
                  <a:close/>
                  <a:moveTo>
                    <a:pt x="1415" y="78"/>
                  </a:moveTo>
                  <a:lnTo>
                    <a:pt x="1415" y="78"/>
                  </a:lnTo>
                  <a:lnTo>
                    <a:pt x="1420" y="78"/>
                  </a:lnTo>
                  <a:lnTo>
                    <a:pt x="1420" y="78"/>
                  </a:lnTo>
                  <a:lnTo>
                    <a:pt x="1420" y="83"/>
                  </a:lnTo>
                  <a:lnTo>
                    <a:pt x="1420" y="83"/>
                  </a:lnTo>
                  <a:lnTo>
                    <a:pt x="1420" y="83"/>
                  </a:lnTo>
                  <a:lnTo>
                    <a:pt x="1415" y="83"/>
                  </a:lnTo>
                  <a:lnTo>
                    <a:pt x="1415" y="83"/>
                  </a:lnTo>
                  <a:lnTo>
                    <a:pt x="1415" y="78"/>
                  </a:lnTo>
                  <a:lnTo>
                    <a:pt x="1415" y="78"/>
                  </a:lnTo>
                  <a:lnTo>
                    <a:pt x="1415" y="78"/>
                  </a:lnTo>
                  <a:close/>
                  <a:moveTo>
                    <a:pt x="1431" y="72"/>
                  </a:moveTo>
                  <a:lnTo>
                    <a:pt x="1431" y="72"/>
                  </a:lnTo>
                  <a:lnTo>
                    <a:pt x="1431" y="72"/>
                  </a:lnTo>
                  <a:lnTo>
                    <a:pt x="1437" y="78"/>
                  </a:lnTo>
                  <a:lnTo>
                    <a:pt x="1437" y="78"/>
                  </a:lnTo>
                  <a:lnTo>
                    <a:pt x="1431" y="78"/>
                  </a:lnTo>
                  <a:lnTo>
                    <a:pt x="1431" y="78"/>
                  </a:lnTo>
                  <a:lnTo>
                    <a:pt x="1431" y="83"/>
                  </a:lnTo>
                  <a:lnTo>
                    <a:pt x="1431" y="78"/>
                  </a:lnTo>
                  <a:lnTo>
                    <a:pt x="1431" y="78"/>
                  </a:lnTo>
                  <a:lnTo>
                    <a:pt x="1431" y="72"/>
                  </a:lnTo>
                  <a:lnTo>
                    <a:pt x="1431" y="72"/>
                  </a:lnTo>
                  <a:close/>
                  <a:moveTo>
                    <a:pt x="1442" y="72"/>
                  </a:moveTo>
                  <a:lnTo>
                    <a:pt x="1442" y="72"/>
                  </a:lnTo>
                  <a:lnTo>
                    <a:pt x="1448" y="72"/>
                  </a:lnTo>
                  <a:lnTo>
                    <a:pt x="1448" y="72"/>
                  </a:lnTo>
                  <a:lnTo>
                    <a:pt x="1448" y="72"/>
                  </a:lnTo>
                  <a:lnTo>
                    <a:pt x="1448" y="78"/>
                  </a:lnTo>
                  <a:lnTo>
                    <a:pt x="1448" y="78"/>
                  </a:lnTo>
                  <a:lnTo>
                    <a:pt x="1442" y="78"/>
                  </a:lnTo>
                  <a:lnTo>
                    <a:pt x="1442" y="78"/>
                  </a:lnTo>
                  <a:lnTo>
                    <a:pt x="1442" y="72"/>
                  </a:lnTo>
                  <a:lnTo>
                    <a:pt x="1442" y="72"/>
                  </a:lnTo>
                  <a:lnTo>
                    <a:pt x="1442" y="72"/>
                  </a:lnTo>
                  <a:close/>
                  <a:moveTo>
                    <a:pt x="1459" y="67"/>
                  </a:moveTo>
                  <a:lnTo>
                    <a:pt x="1459" y="67"/>
                  </a:lnTo>
                  <a:lnTo>
                    <a:pt x="1459" y="67"/>
                  </a:lnTo>
                  <a:lnTo>
                    <a:pt x="1465" y="67"/>
                  </a:lnTo>
                  <a:lnTo>
                    <a:pt x="1465" y="72"/>
                  </a:lnTo>
                  <a:lnTo>
                    <a:pt x="1459" y="72"/>
                  </a:lnTo>
                  <a:lnTo>
                    <a:pt x="1459" y="72"/>
                  </a:lnTo>
                  <a:lnTo>
                    <a:pt x="1459" y="72"/>
                  </a:lnTo>
                  <a:lnTo>
                    <a:pt x="1454" y="72"/>
                  </a:lnTo>
                  <a:lnTo>
                    <a:pt x="1454" y="67"/>
                  </a:lnTo>
                  <a:lnTo>
                    <a:pt x="1459" y="67"/>
                  </a:lnTo>
                  <a:lnTo>
                    <a:pt x="1459" y="67"/>
                  </a:lnTo>
                  <a:close/>
                  <a:moveTo>
                    <a:pt x="1470" y="67"/>
                  </a:moveTo>
                  <a:lnTo>
                    <a:pt x="1470" y="67"/>
                  </a:lnTo>
                  <a:lnTo>
                    <a:pt x="1476" y="67"/>
                  </a:lnTo>
                  <a:lnTo>
                    <a:pt x="1476" y="67"/>
                  </a:lnTo>
                  <a:lnTo>
                    <a:pt x="1476" y="67"/>
                  </a:lnTo>
                  <a:lnTo>
                    <a:pt x="1476" y="72"/>
                  </a:lnTo>
                  <a:lnTo>
                    <a:pt x="1476" y="72"/>
                  </a:lnTo>
                  <a:lnTo>
                    <a:pt x="1470" y="72"/>
                  </a:lnTo>
                  <a:lnTo>
                    <a:pt x="1470" y="67"/>
                  </a:lnTo>
                  <a:lnTo>
                    <a:pt x="1470" y="67"/>
                  </a:lnTo>
                  <a:lnTo>
                    <a:pt x="1470" y="67"/>
                  </a:lnTo>
                  <a:lnTo>
                    <a:pt x="1470" y="67"/>
                  </a:lnTo>
                  <a:close/>
                  <a:moveTo>
                    <a:pt x="1487" y="61"/>
                  </a:moveTo>
                  <a:lnTo>
                    <a:pt x="1487" y="61"/>
                  </a:lnTo>
                  <a:lnTo>
                    <a:pt x="1487" y="61"/>
                  </a:lnTo>
                  <a:lnTo>
                    <a:pt x="1487" y="61"/>
                  </a:lnTo>
                  <a:lnTo>
                    <a:pt x="1487" y="67"/>
                  </a:lnTo>
                  <a:lnTo>
                    <a:pt x="1487" y="67"/>
                  </a:lnTo>
                  <a:lnTo>
                    <a:pt x="1487" y="67"/>
                  </a:lnTo>
                  <a:lnTo>
                    <a:pt x="1487" y="67"/>
                  </a:lnTo>
                  <a:lnTo>
                    <a:pt x="1481" y="67"/>
                  </a:lnTo>
                  <a:lnTo>
                    <a:pt x="1481" y="61"/>
                  </a:lnTo>
                  <a:lnTo>
                    <a:pt x="1487" y="61"/>
                  </a:lnTo>
                  <a:lnTo>
                    <a:pt x="1487" y="61"/>
                  </a:lnTo>
                  <a:close/>
                  <a:moveTo>
                    <a:pt x="1498" y="55"/>
                  </a:moveTo>
                  <a:lnTo>
                    <a:pt x="1498" y="55"/>
                  </a:lnTo>
                  <a:lnTo>
                    <a:pt x="1498" y="55"/>
                  </a:lnTo>
                  <a:lnTo>
                    <a:pt x="1503" y="61"/>
                  </a:lnTo>
                  <a:lnTo>
                    <a:pt x="1503" y="61"/>
                  </a:lnTo>
                  <a:lnTo>
                    <a:pt x="1503" y="67"/>
                  </a:lnTo>
                  <a:lnTo>
                    <a:pt x="1503" y="67"/>
                  </a:lnTo>
                  <a:lnTo>
                    <a:pt x="1498" y="67"/>
                  </a:lnTo>
                  <a:lnTo>
                    <a:pt x="1498" y="61"/>
                  </a:lnTo>
                  <a:lnTo>
                    <a:pt x="1498" y="61"/>
                  </a:lnTo>
                  <a:lnTo>
                    <a:pt x="1498" y="55"/>
                  </a:lnTo>
                  <a:lnTo>
                    <a:pt x="1498" y="55"/>
                  </a:lnTo>
                  <a:close/>
                  <a:moveTo>
                    <a:pt x="1509" y="55"/>
                  </a:moveTo>
                  <a:lnTo>
                    <a:pt x="1509" y="55"/>
                  </a:lnTo>
                  <a:lnTo>
                    <a:pt x="1515" y="55"/>
                  </a:lnTo>
                  <a:lnTo>
                    <a:pt x="1515" y="55"/>
                  </a:lnTo>
                  <a:lnTo>
                    <a:pt x="1515" y="61"/>
                  </a:lnTo>
                  <a:lnTo>
                    <a:pt x="1515" y="61"/>
                  </a:lnTo>
                  <a:lnTo>
                    <a:pt x="1515" y="61"/>
                  </a:lnTo>
                  <a:lnTo>
                    <a:pt x="1509" y="61"/>
                  </a:lnTo>
                  <a:lnTo>
                    <a:pt x="1509" y="61"/>
                  </a:lnTo>
                  <a:lnTo>
                    <a:pt x="1509" y="55"/>
                  </a:lnTo>
                  <a:lnTo>
                    <a:pt x="1509" y="55"/>
                  </a:lnTo>
                  <a:lnTo>
                    <a:pt x="1509" y="55"/>
                  </a:lnTo>
                  <a:close/>
                  <a:moveTo>
                    <a:pt x="1526" y="50"/>
                  </a:moveTo>
                  <a:lnTo>
                    <a:pt x="1526" y="50"/>
                  </a:lnTo>
                  <a:lnTo>
                    <a:pt x="1526" y="50"/>
                  </a:lnTo>
                  <a:lnTo>
                    <a:pt x="1531" y="55"/>
                  </a:lnTo>
                  <a:lnTo>
                    <a:pt x="1531" y="55"/>
                  </a:lnTo>
                  <a:lnTo>
                    <a:pt x="1526" y="55"/>
                  </a:lnTo>
                  <a:lnTo>
                    <a:pt x="1526" y="55"/>
                  </a:lnTo>
                  <a:lnTo>
                    <a:pt x="1526" y="55"/>
                  </a:lnTo>
                  <a:lnTo>
                    <a:pt x="1526" y="55"/>
                  </a:lnTo>
                  <a:lnTo>
                    <a:pt x="1526" y="55"/>
                  </a:lnTo>
                  <a:lnTo>
                    <a:pt x="1526" y="50"/>
                  </a:lnTo>
                  <a:lnTo>
                    <a:pt x="1526" y="50"/>
                  </a:lnTo>
                  <a:close/>
                  <a:moveTo>
                    <a:pt x="1537" y="50"/>
                  </a:moveTo>
                  <a:lnTo>
                    <a:pt x="1537" y="50"/>
                  </a:lnTo>
                  <a:lnTo>
                    <a:pt x="1542" y="50"/>
                  </a:lnTo>
                  <a:lnTo>
                    <a:pt x="1542" y="50"/>
                  </a:lnTo>
                  <a:lnTo>
                    <a:pt x="1542" y="50"/>
                  </a:lnTo>
                  <a:lnTo>
                    <a:pt x="1542" y="55"/>
                  </a:lnTo>
                  <a:lnTo>
                    <a:pt x="1542" y="55"/>
                  </a:lnTo>
                  <a:lnTo>
                    <a:pt x="1537" y="55"/>
                  </a:lnTo>
                  <a:lnTo>
                    <a:pt x="1537" y="55"/>
                  </a:lnTo>
                  <a:lnTo>
                    <a:pt x="1537" y="50"/>
                  </a:lnTo>
                  <a:lnTo>
                    <a:pt x="1537" y="50"/>
                  </a:lnTo>
                  <a:lnTo>
                    <a:pt x="1537" y="50"/>
                  </a:lnTo>
                  <a:close/>
                  <a:moveTo>
                    <a:pt x="1553" y="44"/>
                  </a:moveTo>
                  <a:lnTo>
                    <a:pt x="1553" y="44"/>
                  </a:lnTo>
                  <a:lnTo>
                    <a:pt x="1553" y="44"/>
                  </a:lnTo>
                  <a:lnTo>
                    <a:pt x="1559" y="44"/>
                  </a:lnTo>
                  <a:lnTo>
                    <a:pt x="1559" y="50"/>
                  </a:lnTo>
                  <a:lnTo>
                    <a:pt x="1553" y="50"/>
                  </a:lnTo>
                  <a:lnTo>
                    <a:pt x="1553" y="50"/>
                  </a:lnTo>
                  <a:lnTo>
                    <a:pt x="1553" y="50"/>
                  </a:lnTo>
                  <a:lnTo>
                    <a:pt x="1548" y="50"/>
                  </a:lnTo>
                  <a:lnTo>
                    <a:pt x="1548" y="44"/>
                  </a:lnTo>
                  <a:lnTo>
                    <a:pt x="1553" y="44"/>
                  </a:lnTo>
                  <a:lnTo>
                    <a:pt x="1553" y="44"/>
                  </a:lnTo>
                  <a:close/>
                  <a:moveTo>
                    <a:pt x="1565" y="44"/>
                  </a:moveTo>
                  <a:lnTo>
                    <a:pt x="1565" y="44"/>
                  </a:lnTo>
                  <a:lnTo>
                    <a:pt x="1570" y="39"/>
                  </a:lnTo>
                  <a:lnTo>
                    <a:pt x="1570" y="44"/>
                  </a:lnTo>
                  <a:lnTo>
                    <a:pt x="1570" y="44"/>
                  </a:lnTo>
                  <a:lnTo>
                    <a:pt x="1570" y="50"/>
                  </a:lnTo>
                  <a:lnTo>
                    <a:pt x="1570" y="50"/>
                  </a:lnTo>
                  <a:lnTo>
                    <a:pt x="1565" y="50"/>
                  </a:lnTo>
                  <a:lnTo>
                    <a:pt x="1565" y="44"/>
                  </a:lnTo>
                  <a:lnTo>
                    <a:pt x="1565" y="44"/>
                  </a:lnTo>
                  <a:lnTo>
                    <a:pt x="1565" y="44"/>
                  </a:lnTo>
                  <a:lnTo>
                    <a:pt x="1565" y="44"/>
                  </a:lnTo>
                  <a:close/>
                  <a:moveTo>
                    <a:pt x="1581" y="39"/>
                  </a:moveTo>
                  <a:lnTo>
                    <a:pt x="1581" y="39"/>
                  </a:lnTo>
                  <a:lnTo>
                    <a:pt x="1581" y="39"/>
                  </a:lnTo>
                  <a:lnTo>
                    <a:pt x="1581" y="39"/>
                  </a:lnTo>
                  <a:lnTo>
                    <a:pt x="1581" y="44"/>
                  </a:lnTo>
                  <a:lnTo>
                    <a:pt x="1581" y="44"/>
                  </a:lnTo>
                  <a:lnTo>
                    <a:pt x="1581" y="44"/>
                  </a:lnTo>
                  <a:lnTo>
                    <a:pt x="1581" y="44"/>
                  </a:lnTo>
                  <a:lnTo>
                    <a:pt x="1576" y="44"/>
                  </a:lnTo>
                  <a:lnTo>
                    <a:pt x="1576" y="39"/>
                  </a:lnTo>
                  <a:lnTo>
                    <a:pt x="1581" y="39"/>
                  </a:lnTo>
                  <a:lnTo>
                    <a:pt x="1581" y="39"/>
                  </a:lnTo>
                  <a:close/>
                  <a:moveTo>
                    <a:pt x="1592" y="33"/>
                  </a:moveTo>
                  <a:lnTo>
                    <a:pt x="1592" y="33"/>
                  </a:lnTo>
                  <a:lnTo>
                    <a:pt x="1592" y="33"/>
                  </a:lnTo>
                  <a:lnTo>
                    <a:pt x="1598" y="39"/>
                  </a:lnTo>
                  <a:lnTo>
                    <a:pt x="1598" y="39"/>
                  </a:lnTo>
                  <a:lnTo>
                    <a:pt x="1598" y="39"/>
                  </a:lnTo>
                  <a:lnTo>
                    <a:pt x="1598" y="39"/>
                  </a:lnTo>
                  <a:lnTo>
                    <a:pt x="1592" y="39"/>
                  </a:lnTo>
                  <a:lnTo>
                    <a:pt x="1592" y="39"/>
                  </a:lnTo>
                  <a:lnTo>
                    <a:pt x="1592" y="39"/>
                  </a:lnTo>
                  <a:lnTo>
                    <a:pt x="1592" y="33"/>
                  </a:lnTo>
                  <a:lnTo>
                    <a:pt x="1592" y="33"/>
                  </a:lnTo>
                  <a:close/>
                  <a:moveTo>
                    <a:pt x="1603" y="33"/>
                  </a:moveTo>
                  <a:lnTo>
                    <a:pt x="1603" y="33"/>
                  </a:lnTo>
                  <a:lnTo>
                    <a:pt x="1609" y="33"/>
                  </a:lnTo>
                  <a:lnTo>
                    <a:pt x="1609" y="33"/>
                  </a:lnTo>
                  <a:lnTo>
                    <a:pt x="1609" y="33"/>
                  </a:lnTo>
                  <a:lnTo>
                    <a:pt x="1609" y="39"/>
                  </a:lnTo>
                  <a:lnTo>
                    <a:pt x="1609" y="39"/>
                  </a:lnTo>
                  <a:lnTo>
                    <a:pt x="1603" y="39"/>
                  </a:lnTo>
                  <a:lnTo>
                    <a:pt x="1603" y="39"/>
                  </a:lnTo>
                  <a:lnTo>
                    <a:pt x="1603" y="33"/>
                  </a:lnTo>
                  <a:lnTo>
                    <a:pt x="1603" y="33"/>
                  </a:lnTo>
                  <a:lnTo>
                    <a:pt x="1603" y="33"/>
                  </a:lnTo>
                  <a:close/>
                  <a:moveTo>
                    <a:pt x="1620" y="28"/>
                  </a:moveTo>
                  <a:lnTo>
                    <a:pt x="1620" y="28"/>
                  </a:lnTo>
                  <a:lnTo>
                    <a:pt x="1620" y="28"/>
                  </a:lnTo>
                  <a:lnTo>
                    <a:pt x="1626" y="28"/>
                  </a:lnTo>
                  <a:lnTo>
                    <a:pt x="1626" y="33"/>
                  </a:lnTo>
                  <a:lnTo>
                    <a:pt x="1620" y="33"/>
                  </a:lnTo>
                  <a:lnTo>
                    <a:pt x="1620" y="33"/>
                  </a:lnTo>
                  <a:lnTo>
                    <a:pt x="1620" y="33"/>
                  </a:lnTo>
                  <a:lnTo>
                    <a:pt x="1620" y="33"/>
                  </a:lnTo>
                  <a:lnTo>
                    <a:pt x="1620" y="28"/>
                  </a:lnTo>
                  <a:lnTo>
                    <a:pt x="1620" y="28"/>
                  </a:lnTo>
                  <a:lnTo>
                    <a:pt x="1620" y="28"/>
                  </a:lnTo>
                  <a:close/>
                  <a:moveTo>
                    <a:pt x="1631" y="28"/>
                  </a:moveTo>
                  <a:lnTo>
                    <a:pt x="1631" y="28"/>
                  </a:lnTo>
                  <a:lnTo>
                    <a:pt x="1637" y="28"/>
                  </a:lnTo>
                  <a:lnTo>
                    <a:pt x="1637" y="28"/>
                  </a:lnTo>
                  <a:lnTo>
                    <a:pt x="1637" y="28"/>
                  </a:lnTo>
                  <a:lnTo>
                    <a:pt x="1637" y="33"/>
                  </a:lnTo>
                  <a:lnTo>
                    <a:pt x="1637" y="33"/>
                  </a:lnTo>
                  <a:lnTo>
                    <a:pt x="1631" y="33"/>
                  </a:lnTo>
                  <a:lnTo>
                    <a:pt x="1631" y="28"/>
                  </a:lnTo>
                  <a:lnTo>
                    <a:pt x="1631" y="28"/>
                  </a:lnTo>
                  <a:lnTo>
                    <a:pt x="1631" y="28"/>
                  </a:lnTo>
                  <a:lnTo>
                    <a:pt x="1631" y="28"/>
                  </a:lnTo>
                  <a:close/>
                  <a:moveTo>
                    <a:pt x="1648" y="22"/>
                  </a:moveTo>
                  <a:lnTo>
                    <a:pt x="1648" y="22"/>
                  </a:lnTo>
                  <a:lnTo>
                    <a:pt x="1648" y="22"/>
                  </a:lnTo>
                  <a:lnTo>
                    <a:pt x="1653" y="22"/>
                  </a:lnTo>
                  <a:lnTo>
                    <a:pt x="1653" y="28"/>
                  </a:lnTo>
                  <a:lnTo>
                    <a:pt x="1648" y="28"/>
                  </a:lnTo>
                  <a:lnTo>
                    <a:pt x="1648" y="28"/>
                  </a:lnTo>
                  <a:lnTo>
                    <a:pt x="1648" y="28"/>
                  </a:lnTo>
                  <a:lnTo>
                    <a:pt x="1642" y="28"/>
                  </a:lnTo>
                  <a:lnTo>
                    <a:pt x="1642" y="22"/>
                  </a:lnTo>
                  <a:lnTo>
                    <a:pt x="1648" y="22"/>
                  </a:lnTo>
                  <a:lnTo>
                    <a:pt x="1648" y="22"/>
                  </a:lnTo>
                  <a:close/>
                  <a:moveTo>
                    <a:pt x="1659" y="17"/>
                  </a:moveTo>
                  <a:lnTo>
                    <a:pt x="1659" y="17"/>
                  </a:lnTo>
                  <a:lnTo>
                    <a:pt x="1664" y="17"/>
                  </a:lnTo>
                  <a:lnTo>
                    <a:pt x="1664" y="22"/>
                  </a:lnTo>
                  <a:lnTo>
                    <a:pt x="1664" y="22"/>
                  </a:lnTo>
                  <a:lnTo>
                    <a:pt x="1664" y="28"/>
                  </a:lnTo>
                  <a:lnTo>
                    <a:pt x="1664" y="28"/>
                  </a:lnTo>
                  <a:lnTo>
                    <a:pt x="1659" y="28"/>
                  </a:lnTo>
                  <a:lnTo>
                    <a:pt x="1659" y="22"/>
                  </a:lnTo>
                  <a:lnTo>
                    <a:pt x="1659" y="22"/>
                  </a:lnTo>
                  <a:lnTo>
                    <a:pt x="1659" y="17"/>
                  </a:lnTo>
                  <a:lnTo>
                    <a:pt x="1659" y="17"/>
                  </a:lnTo>
                  <a:close/>
                  <a:moveTo>
                    <a:pt x="1675" y="17"/>
                  </a:moveTo>
                  <a:lnTo>
                    <a:pt x="1675" y="17"/>
                  </a:lnTo>
                  <a:lnTo>
                    <a:pt x="1675" y="17"/>
                  </a:lnTo>
                  <a:lnTo>
                    <a:pt x="1675" y="17"/>
                  </a:lnTo>
                  <a:lnTo>
                    <a:pt x="1675" y="22"/>
                  </a:lnTo>
                  <a:lnTo>
                    <a:pt x="1675" y="22"/>
                  </a:lnTo>
                  <a:lnTo>
                    <a:pt x="1675" y="22"/>
                  </a:lnTo>
                  <a:lnTo>
                    <a:pt x="1675" y="22"/>
                  </a:lnTo>
                  <a:lnTo>
                    <a:pt x="1670" y="22"/>
                  </a:lnTo>
                  <a:lnTo>
                    <a:pt x="1670" y="17"/>
                  </a:lnTo>
                  <a:lnTo>
                    <a:pt x="1675" y="17"/>
                  </a:lnTo>
                  <a:lnTo>
                    <a:pt x="1675" y="17"/>
                  </a:lnTo>
                  <a:close/>
                  <a:moveTo>
                    <a:pt x="1687" y="11"/>
                  </a:moveTo>
                  <a:lnTo>
                    <a:pt x="1687" y="11"/>
                  </a:lnTo>
                  <a:lnTo>
                    <a:pt x="1687" y="11"/>
                  </a:lnTo>
                  <a:lnTo>
                    <a:pt x="1692" y="17"/>
                  </a:lnTo>
                  <a:lnTo>
                    <a:pt x="1692" y="17"/>
                  </a:lnTo>
                  <a:lnTo>
                    <a:pt x="1692" y="17"/>
                  </a:lnTo>
                  <a:lnTo>
                    <a:pt x="1692" y="17"/>
                  </a:lnTo>
                  <a:lnTo>
                    <a:pt x="1687" y="17"/>
                  </a:lnTo>
                  <a:lnTo>
                    <a:pt x="1687" y="17"/>
                  </a:lnTo>
                  <a:lnTo>
                    <a:pt x="1687" y="17"/>
                  </a:lnTo>
                  <a:lnTo>
                    <a:pt x="1687" y="11"/>
                  </a:lnTo>
                  <a:lnTo>
                    <a:pt x="1687" y="11"/>
                  </a:lnTo>
                  <a:close/>
                  <a:moveTo>
                    <a:pt x="1698" y="11"/>
                  </a:moveTo>
                  <a:lnTo>
                    <a:pt x="1698" y="11"/>
                  </a:lnTo>
                  <a:lnTo>
                    <a:pt x="1703" y="11"/>
                  </a:lnTo>
                  <a:lnTo>
                    <a:pt x="1703" y="11"/>
                  </a:lnTo>
                  <a:lnTo>
                    <a:pt x="1703" y="11"/>
                  </a:lnTo>
                  <a:lnTo>
                    <a:pt x="1703" y="17"/>
                  </a:lnTo>
                  <a:lnTo>
                    <a:pt x="1703" y="17"/>
                  </a:lnTo>
                  <a:lnTo>
                    <a:pt x="1698" y="17"/>
                  </a:lnTo>
                  <a:lnTo>
                    <a:pt x="1698" y="17"/>
                  </a:lnTo>
                  <a:lnTo>
                    <a:pt x="1698" y="11"/>
                  </a:lnTo>
                  <a:lnTo>
                    <a:pt x="1698" y="11"/>
                  </a:lnTo>
                  <a:lnTo>
                    <a:pt x="1698" y="11"/>
                  </a:lnTo>
                  <a:close/>
                  <a:moveTo>
                    <a:pt x="1714" y="6"/>
                  </a:moveTo>
                  <a:lnTo>
                    <a:pt x="1714" y="6"/>
                  </a:lnTo>
                  <a:lnTo>
                    <a:pt x="1714" y="6"/>
                  </a:lnTo>
                  <a:lnTo>
                    <a:pt x="1720" y="6"/>
                  </a:lnTo>
                  <a:lnTo>
                    <a:pt x="1720" y="11"/>
                  </a:lnTo>
                  <a:lnTo>
                    <a:pt x="1714" y="11"/>
                  </a:lnTo>
                  <a:lnTo>
                    <a:pt x="1714" y="11"/>
                  </a:lnTo>
                  <a:lnTo>
                    <a:pt x="1714" y="11"/>
                  </a:lnTo>
                  <a:lnTo>
                    <a:pt x="1714" y="11"/>
                  </a:lnTo>
                  <a:lnTo>
                    <a:pt x="1714" y="6"/>
                  </a:lnTo>
                  <a:lnTo>
                    <a:pt x="1714" y="6"/>
                  </a:lnTo>
                  <a:lnTo>
                    <a:pt x="1714" y="6"/>
                  </a:lnTo>
                  <a:close/>
                  <a:moveTo>
                    <a:pt x="1725" y="6"/>
                  </a:moveTo>
                  <a:lnTo>
                    <a:pt x="1725" y="6"/>
                  </a:lnTo>
                  <a:lnTo>
                    <a:pt x="1731" y="0"/>
                  </a:lnTo>
                  <a:lnTo>
                    <a:pt x="1731" y="6"/>
                  </a:lnTo>
                  <a:lnTo>
                    <a:pt x="1731" y="6"/>
                  </a:lnTo>
                  <a:lnTo>
                    <a:pt x="1731" y="11"/>
                  </a:lnTo>
                  <a:lnTo>
                    <a:pt x="1731" y="11"/>
                  </a:lnTo>
                  <a:lnTo>
                    <a:pt x="1725" y="11"/>
                  </a:lnTo>
                  <a:lnTo>
                    <a:pt x="1725" y="6"/>
                  </a:lnTo>
                  <a:lnTo>
                    <a:pt x="1725" y="6"/>
                  </a:lnTo>
                  <a:lnTo>
                    <a:pt x="1725" y="6"/>
                  </a:lnTo>
                  <a:lnTo>
                    <a:pt x="1725" y="6"/>
                  </a:lnTo>
                  <a:close/>
                  <a:moveTo>
                    <a:pt x="1742" y="0"/>
                  </a:moveTo>
                  <a:lnTo>
                    <a:pt x="1742" y="0"/>
                  </a:lnTo>
                  <a:lnTo>
                    <a:pt x="1742" y="0"/>
                  </a:lnTo>
                  <a:lnTo>
                    <a:pt x="1748" y="0"/>
                  </a:lnTo>
                  <a:lnTo>
                    <a:pt x="1748" y="6"/>
                  </a:lnTo>
                  <a:lnTo>
                    <a:pt x="1742" y="6"/>
                  </a:lnTo>
                  <a:lnTo>
                    <a:pt x="1742" y="6"/>
                  </a:lnTo>
                  <a:lnTo>
                    <a:pt x="1742" y="6"/>
                  </a:lnTo>
                  <a:lnTo>
                    <a:pt x="1737" y="6"/>
                  </a:lnTo>
                  <a:lnTo>
                    <a:pt x="1737" y="0"/>
                  </a:lnTo>
                  <a:lnTo>
                    <a:pt x="1742" y="0"/>
                  </a:lnTo>
                  <a:lnTo>
                    <a:pt x="17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7" name="Freeform 105"/>
            <p:cNvSpPr>
              <a:spLocks noEditPoints="1"/>
            </p:cNvSpPr>
            <p:nvPr/>
          </p:nvSpPr>
          <p:spPr bwMode="auto">
            <a:xfrm>
              <a:off x="1621" y="2854"/>
              <a:ext cx="1742" cy="438"/>
            </a:xfrm>
            <a:custGeom>
              <a:avLst/>
              <a:gdLst/>
              <a:ahLst/>
              <a:cxnLst>
                <a:cxn ang="0">
                  <a:pos x="28" y="6"/>
                </a:cxn>
                <a:cxn ang="0">
                  <a:pos x="55" y="11"/>
                </a:cxn>
                <a:cxn ang="0">
                  <a:pos x="83" y="22"/>
                </a:cxn>
                <a:cxn ang="0">
                  <a:pos x="111" y="28"/>
                </a:cxn>
                <a:cxn ang="0">
                  <a:pos x="139" y="39"/>
                </a:cxn>
                <a:cxn ang="0">
                  <a:pos x="161" y="45"/>
                </a:cxn>
                <a:cxn ang="0">
                  <a:pos x="188" y="56"/>
                </a:cxn>
                <a:cxn ang="0">
                  <a:pos x="216" y="56"/>
                </a:cxn>
                <a:cxn ang="0">
                  <a:pos x="244" y="61"/>
                </a:cxn>
                <a:cxn ang="0">
                  <a:pos x="272" y="67"/>
                </a:cxn>
                <a:cxn ang="0">
                  <a:pos x="299" y="72"/>
                </a:cxn>
                <a:cxn ang="0">
                  <a:pos x="327" y="78"/>
                </a:cxn>
                <a:cxn ang="0">
                  <a:pos x="366" y="89"/>
                </a:cxn>
                <a:cxn ang="0">
                  <a:pos x="394" y="94"/>
                </a:cxn>
                <a:cxn ang="0">
                  <a:pos x="422" y="105"/>
                </a:cxn>
                <a:cxn ang="0">
                  <a:pos x="449" y="117"/>
                </a:cxn>
                <a:cxn ang="0">
                  <a:pos x="477" y="122"/>
                </a:cxn>
                <a:cxn ang="0">
                  <a:pos x="499" y="128"/>
                </a:cxn>
                <a:cxn ang="0">
                  <a:pos x="527" y="139"/>
                </a:cxn>
                <a:cxn ang="0">
                  <a:pos x="549" y="139"/>
                </a:cxn>
                <a:cxn ang="0">
                  <a:pos x="577" y="144"/>
                </a:cxn>
                <a:cxn ang="0">
                  <a:pos x="605" y="150"/>
                </a:cxn>
                <a:cxn ang="0">
                  <a:pos x="638" y="155"/>
                </a:cxn>
                <a:cxn ang="0">
                  <a:pos x="666" y="161"/>
                </a:cxn>
                <a:cxn ang="0">
                  <a:pos x="705" y="172"/>
                </a:cxn>
                <a:cxn ang="0">
                  <a:pos x="732" y="177"/>
                </a:cxn>
                <a:cxn ang="0">
                  <a:pos x="760" y="188"/>
                </a:cxn>
                <a:cxn ang="0">
                  <a:pos x="788" y="200"/>
                </a:cxn>
                <a:cxn ang="0">
                  <a:pos x="810" y="205"/>
                </a:cxn>
                <a:cxn ang="0">
                  <a:pos x="838" y="211"/>
                </a:cxn>
                <a:cxn ang="0">
                  <a:pos x="865" y="222"/>
                </a:cxn>
                <a:cxn ang="0">
                  <a:pos x="888" y="227"/>
                </a:cxn>
                <a:cxn ang="0">
                  <a:pos x="915" y="227"/>
                </a:cxn>
                <a:cxn ang="0">
                  <a:pos x="943" y="233"/>
                </a:cxn>
                <a:cxn ang="0">
                  <a:pos x="971" y="238"/>
                </a:cxn>
                <a:cxn ang="0">
                  <a:pos x="999" y="244"/>
                </a:cxn>
                <a:cxn ang="0">
                  <a:pos x="1037" y="255"/>
                </a:cxn>
                <a:cxn ang="0">
                  <a:pos x="1065" y="260"/>
                </a:cxn>
                <a:cxn ang="0">
                  <a:pos x="1098" y="272"/>
                </a:cxn>
                <a:cxn ang="0">
                  <a:pos x="1126" y="283"/>
                </a:cxn>
                <a:cxn ang="0">
                  <a:pos x="1148" y="288"/>
                </a:cxn>
                <a:cxn ang="0">
                  <a:pos x="1171" y="294"/>
                </a:cxn>
                <a:cxn ang="0">
                  <a:pos x="1198" y="305"/>
                </a:cxn>
                <a:cxn ang="0">
                  <a:pos x="1226" y="310"/>
                </a:cxn>
                <a:cxn ang="0">
                  <a:pos x="1254" y="310"/>
                </a:cxn>
                <a:cxn ang="0">
                  <a:pos x="1282" y="316"/>
                </a:cxn>
                <a:cxn ang="0">
                  <a:pos x="1309" y="321"/>
                </a:cxn>
                <a:cxn ang="0">
                  <a:pos x="1337" y="332"/>
                </a:cxn>
                <a:cxn ang="0">
                  <a:pos x="1376" y="338"/>
                </a:cxn>
                <a:cxn ang="0">
                  <a:pos x="1404" y="349"/>
                </a:cxn>
                <a:cxn ang="0">
                  <a:pos x="1431" y="355"/>
                </a:cxn>
                <a:cxn ang="0">
                  <a:pos x="1459" y="366"/>
                </a:cxn>
                <a:cxn ang="0">
                  <a:pos x="1487" y="371"/>
                </a:cxn>
                <a:cxn ang="0">
                  <a:pos x="1509" y="382"/>
                </a:cxn>
                <a:cxn ang="0">
                  <a:pos x="1537" y="388"/>
                </a:cxn>
                <a:cxn ang="0">
                  <a:pos x="1559" y="393"/>
                </a:cxn>
                <a:cxn ang="0">
                  <a:pos x="1587" y="393"/>
                </a:cxn>
                <a:cxn ang="0">
                  <a:pos x="1614" y="399"/>
                </a:cxn>
                <a:cxn ang="0">
                  <a:pos x="1648" y="404"/>
                </a:cxn>
                <a:cxn ang="0">
                  <a:pos x="1675" y="415"/>
                </a:cxn>
                <a:cxn ang="0">
                  <a:pos x="1714" y="421"/>
                </a:cxn>
                <a:cxn ang="0">
                  <a:pos x="1742" y="432"/>
                </a:cxn>
              </a:cxnLst>
              <a:rect l="0" t="0" r="r" b="b"/>
              <a:pathLst>
                <a:path w="1742" h="438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  <a:moveTo>
                    <a:pt x="16" y="6"/>
                  </a:move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6" y="6"/>
                  </a:lnTo>
                  <a:lnTo>
                    <a:pt x="16" y="6"/>
                  </a:lnTo>
                  <a:close/>
                  <a:moveTo>
                    <a:pt x="28" y="6"/>
                  </a:moveTo>
                  <a:lnTo>
                    <a:pt x="28" y="6"/>
                  </a:lnTo>
                  <a:lnTo>
                    <a:pt x="33" y="6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close/>
                  <a:moveTo>
                    <a:pt x="44" y="11"/>
                  </a:move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39" y="17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4" y="11"/>
                  </a:lnTo>
                  <a:lnTo>
                    <a:pt x="44" y="11"/>
                  </a:lnTo>
                  <a:close/>
                  <a:moveTo>
                    <a:pt x="55" y="11"/>
                  </a:moveTo>
                  <a:lnTo>
                    <a:pt x="55" y="11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55" y="17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5" y="11"/>
                  </a:lnTo>
                  <a:close/>
                  <a:moveTo>
                    <a:pt x="72" y="17"/>
                  </a:moveTo>
                  <a:lnTo>
                    <a:pt x="72" y="17"/>
                  </a:lnTo>
                  <a:lnTo>
                    <a:pt x="72" y="17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2" y="17"/>
                  </a:lnTo>
                  <a:lnTo>
                    <a:pt x="72" y="17"/>
                  </a:lnTo>
                  <a:close/>
                  <a:moveTo>
                    <a:pt x="83" y="22"/>
                  </a:moveTo>
                  <a:lnTo>
                    <a:pt x="83" y="22"/>
                  </a:lnTo>
                  <a:lnTo>
                    <a:pt x="83" y="22"/>
                  </a:lnTo>
                  <a:lnTo>
                    <a:pt x="89" y="22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2"/>
                  </a:lnTo>
                  <a:close/>
                  <a:moveTo>
                    <a:pt x="100" y="22"/>
                  </a:moveTo>
                  <a:lnTo>
                    <a:pt x="100" y="22"/>
                  </a:lnTo>
                  <a:lnTo>
                    <a:pt x="100" y="22"/>
                  </a:lnTo>
                  <a:lnTo>
                    <a:pt x="100" y="28"/>
                  </a:lnTo>
                  <a:lnTo>
                    <a:pt x="100" y="28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4" y="22"/>
                  </a:lnTo>
                  <a:lnTo>
                    <a:pt x="100" y="22"/>
                  </a:lnTo>
                  <a:lnTo>
                    <a:pt x="100" y="22"/>
                  </a:lnTo>
                  <a:close/>
                  <a:moveTo>
                    <a:pt x="111" y="28"/>
                  </a:moveTo>
                  <a:lnTo>
                    <a:pt x="111" y="28"/>
                  </a:lnTo>
                  <a:lnTo>
                    <a:pt x="111" y="28"/>
                  </a:lnTo>
                  <a:lnTo>
                    <a:pt x="111" y="28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05" y="34"/>
                  </a:lnTo>
                  <a:lnTo>
                    <a:pt x="105" y="28"/>
                  </a:lnTo>
                  <a:lnTo>
                    <a:pt x="105" y="28"/>
                  </a:lnTo>
                  <a:lnTo>
                    <a:pt x="111" y="28"/>
                  </a:lnTo>
                  <a:lnTo>
                    <a:pt x="111" y="28"/>
                  </a:lnTo>
                  <a:close/>
                  <a:moveTo>
                    <a:pt x="122" y="28"/>
                  </a:moveTo>
                  <a:lnTo>
                    <a:pt x="122" y="28"/>
                  </a:lnTo>
                  <a:lnTo>
                    <a:pt x="127" y="34"/>
                  </a:lnTo>
                  <a:lnTo>
                    <a:pt x="127" y="34"/>
                  </a:lnTo>
                  <a:lnTo>
                    <a:pt x="127" y="34"/>
                  </a:lnTo>
                  <a:lnTo>
                    <a:pt x="122" y="39"/>
                  </a:lnTo>
                  <a:lnTo>
                    <a:pt x="122" y="39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2" y="28"/>
                  </a:lnTo>
                  <a:close/>
                  <a:moveTo>
                    <a:pt x="139" y="34"/>
                  </a:moveTo>
                  <a:lnTo>
                    <a:pt x="139" y="34"/>
                  </a:lnTo>
                  <a:lnTo>
                    <a:pt x="139" y="34"/>
                  </a:lnTo>
                  <a:lnTo>
                    <a:pt x="139" y="39"/>
                  </a:lnTo>
                  <a:lnTo>
                    <a:pt x="139" y="39"/>
                  </a:lnTo>
                  <a:lnTo>
                    <a:pt x="139" y="39"/>
                  </a:lnTo>
                  <a:lnTo>
                    <a:pt x="139" y="39"/>
                  </a:lnTo>
                  <a:lnTo>
                    <a:pt x="133" y="39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9" y="34"/>
                  </a:lnTo>
                  <a:lnTo>
                    <a:pt x="139" y="34"/>
                  </a:lnTo>
                  <a:close/>
                  <a:moveTo>
                    <a:pt x="150" y="39"/>
                  </a:moveTo>
                  <a:lnTo>
                    <a:pt x="150" y="39"/>
                  </a:lnTo>
                  <a:lnTo>
                    <a:pt x="155" y="39"/>
                  </a:lnTo>
                  <a:lnTo>
                    <a:pt x="155" y="39"/>
                  </a:lnTo>
                  <a:lnTo>
                    <a:pt x="150" y="45"/>
                  </a:lnTo>
                  <a:lnTo>
                    <a:pt x="150" y="45"/>
                  </a:lnTo>
                  <a:lnTo>
                    <a:pt x="150" y="45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0" y="39"/>
                  </a:lnTo>
                  <a:close/>
                  <a:moveTo>
                    <a:pt x="166" y="39"/>
                  </a:moveTo>
                  <a:lnTo>
                    <a:pt x="166" y="39"/>
                  </a:lnTo>
                  <a:lnTo>
                    <a:pt x="166" y="39"/>
                  </a:lnTo>
                  <a:lnTo>
                    <a:pt x="166" y="45"/>
                  </a:lnTo>
                  <a:lnTo>
                    <a:pt x="166" y="45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61" y="39"/>
                  </a:lnTo>
                  <a:lnTo>
                    <a:pt x="166" y="39"/>
                  </a:lnTo>
                  <a:lnTo>
                    <a:pt x="166" y="39"/>
                  </a:lnTo>
                  <a:close/>
                  <a:moveTo>
                    <a:pt x="177" y="45"/>
                  </a:moveTo>
                  <a:lnTo>
                    <a:pt x="177" y="45"/>
                  </a:lnTo>
                  <a:lnTo>
                    <a:pt x="177" y="45"/>
                  </a:lnTo>
                  <a:lnTo>
                    <a:pt x="183" y="45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2" y="50"/>
                  </a:lnTo>
                  <a:lnTo>
                    <a:pt x="172" y="45"/>
                  </a:lnTo>
                  <a:lnTo>
                    <a:pt x="177" y="45"/>
                  </a:lnTo>
                  <a:lnTo>
                    <a:pt x="177" y="45"/>
                  </a:lnTo>
                  <a:lnTo>
                    <a:pt x="177" y="45"/>
                  </a:lnTo>
                  <a:close/>
                  <a:moveTo>
                    <a:pt x="194" y="45"/>
                  </a:moveTo>
                  <a:lnTo>
                    <a:pt x="194" y="45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88" y="50"/>
                  </a:lnTo>
                  <a:lnTo>
                    <a:pt x="188" y="50"/>
                  </a:lnTo>
                  <a:lnTo>
                    <a:pt x="188" y="45"/>
                  </a:lnTo>
                  <a:lnTo>
                    <a:pt x="194" y="45"/>
                  </a:lnTo>
                  <a:lnTo>
                    <a:pt x="194" y="45"/>
                  </a:lnTo>
                  <a:close/>
                  <a:moveTo>
                    <a:pt x="205" y="50"/>
                  </a:moveTo>
                  <a:lnTo>
                    <a:pt x="205" y="50"/>
                  </a:lnTo>
                  <a:lnTo>
                    <a:pt x="205" y="50"/>
                  </a:lnTo>
                  <a:lnTo>
                    <a:pt x="205" y="56"/>
                  </a:lnTo>
                  <a:lnTo>
                    <a:pt x="205" y="56"/>
                  </a:lnTo>
                  <a:lnTo>
                    <a:pt x="205" y="56"/>
                  </a:lnTo>
                  <a:lnTo>
                    <a:pt x="205" y="56"/>
                  </a:lnTo>
                  <a:lnTo>
                    <a:pt x="200" y="56"/>
                  </a:lnTo>
                  <a:lnTo>
                    <a:pt x="200" y="50"/>
                  </a:lnTo>
                  <a:lnTo>
                    <a:pt x="200" y="50"/>
                  </a:lnTo>
                  <a:lnTo>
                    <a:pt x="205" y="50"/>
                  </a:lnTo>
                  <a:lnTo>
                    <a:pt x="205" y="50"/>
                  </a:lnTo>
                  <a:close/>
                  <a:moveTo>
                    <a:pt x="216" y="56"/>
                  </a:moveTo>
                  <a:lnTo>
                    <a:pt x="216" y="56"/>
                  </a:lnTo>
                  <a:lnTo>
                    <a:pt x="222" y="56"/>
                  </a:lnTo>
                  <a:lnTo>
                    <a:pt x="222" y="56"/>
                  </a:lnTo>
                  <a:lnTo>
                    <a:pt x="222" y="61"/>
                  </a:lnTo>
                  <a:lnTo>
                    <a:pt x="216" y="61"/>
                  </a:lnTo>
                  <a:lnTo>
                    <a:pt x="216" y="61"/>
                  </a:lnTo>
                  <a:lnTo>
                    <a:pt x="216" y="56"/>
                  </a:lnTo>
                  <a:lnTo>
                    <a:pt x="216" y="56"/>
                  </a:lnTo>
                  <a:lnTo>
                    <a:pt x="216" y="56"/>
                  </a:lnTo>
                  <a:lnTo>
                    <a:pt x="216" y="56"/>
                  </a:lnTo>
                  <a:lnTo>
                    <a:pt x="216" y="56"/>
                  </a:lnTo>
                  <a:close/>
                  <a:moveTo>
                    <a:pt x="233" y="56"/>
                  </a:moveTo>
                  <a:lnTo>
                    <a:pt x="233" y="56"/>
                  </a:lnTo>
                  <a:lnTo>
                    <a:pt x="233" y="56"/>
                  </a:lnTo>
                  <a:lnTo>
                    <a:pt x="233" y="61"/>
                  </a:lnTo>
                  <a:lnTo>
                    <a:pt x="233" y="61"/>
                  </a:lnTo>
                  <a:lnTo>
                    <a:pt x="233" y="61"/>
                  </a:lnTo>
                  <a:lnTo>
                    <a:pt x="233" y="61"/>
                  </a:lnTo>
                  <a:lnTo>
                    <a:pt x="227" y="61"/>
                  </a:lnTo>
                  <a:lnTo>
                    <a:pt x="227" y="61"/>
                  </a:lnTo>
                  <a:lnTo>
                    <a:pt x="227" y="56"/>
                  </a:lnTo>
                  <a:lnTo>
                    <a:pt x="233" y="56"/>
                  </a:lnTo>
                  <a:lnTo>
                    <a:pt x="233" y="56"/>
                  </a:lnTo>
                  <a:close/>
                  <a:moveTo>
                    <a:pt x="244" y="61"/>
                  </a:moveTo>
                  <a:lnTo>
                    <a:pt x="244" y="61"/>
                  </a:lnTo>
                  <a:lnTo>
                    <a:pt x="250" y="61"/>
                  </a:lnTo>
                  <a:lnTo>
                    <a:pt x="250" y="61"/>
                  </a:lnTo>
                  <a:lnTo>
                    <a:pt x="244" y="67"/>
                  </a:lnTo>
                  <a:lnTo>
                    <a:pt x="244" y="67"/>
                  </a:lnTo>
                  <a:lnTo>
                    <a:pt x="244" y="67"/>
                  </a:lnTo>
                  <a:lnTo>
                    <a:pt x="244" y="67"/>
                  </a:lnTo>
                  <a:lnTo>
                    <a:pt x="244" y="61"/>
                  </a:lnTo>
                  <a:lnTo>
                    <a:pt x="244" y="61"/>
                  </a:lnTo>
                  <a:lnTo>
                    <a:pt x="244" y="61"/>
                  </a:lnTo>
                  <a:lnTo>
                    <a:pt x="244" y="61"/>
                  </a:lnTo>
                  <a:close/>
                  <a:moveTo>
                    <a:pt x="261" y="61"/>
                  </a:moveTo>
                  <a:lnTo>
                    <a:pt x="261" y="61"/>
                  </a:lnTo>
                  <a:lnTo>
                    <a:pt x="261" y="67"/>
                  </a:lnTo>
                  <a:lnTo>
                    <a:pt x="261" y="67"/>
                  </a:lnTo>
                  <a:lnTo>
                    <a:pt x="261" y="67"/>
                  </a:lnTo>
                  <a:lnTo>
                    <a:pt x="255" y="72"/>
                  </a:lnTo>
                  <a:lnTo>
                    <a:pt x="255" y="72"/>
                  </a:lnTo>
                  <a:lnTo>
                    <a:pt x="255" y="67"/>
                  </a:lnTo>
                  <a:lnTo>
                    <a:pt x="255" y="67"/>
                  </a:lnTo>
                  <a:lnTo>
                    <a:pt x="255" y="61"/>
                  </a:lnTo>
                  <a:lnTo>
                    <a:pt x="261" y="61"/>
                  </a:lnTo>
                  <a:lnTo>
                    <a:pt x="261" y="61"/>
                  </a:lnTo>
                  <a:close/>
                  <a:moveTo>
                    <a:pt x="272" y="67"/>
                  </a:moveTo>
                  <a:lnTo>
                    <a:pt x="272" y="67"/>
                  </a:lnTo>
                  <a:lnTo>
                    <a:pt x="272" y="67"/>
                  </a:lnTo>
                  <a:lnTo>
                    <a:pt x="277" y="72"/>
                  </a:lnTo>
                  <a:lnTo>
                    <a:pt x="272" y="72"/>
                  </a:lnTo>
                  <a:lnTo>
                    <a:pt x="272" y="72"/>
                  </a:lnTo>
                  <a:lnTo>
                    <a:pt x="272" y="72"/>
                  </a:lnTo>
                  <a:lnTo>
                    <a:pt x="266" y="72"/>
                  </a:lnTo>
                  <a:lnTo>
                    <a:pt x="266" y="67"/>
                  </a:lnTo>
                  <a:lnTo>
                    <a:pt x="272" y="67"/>
                  </a:lnTo>
                  <a:lnTo>
                    <a:pt x="272" y="67"/>
                  </a:lnTo>
                  <a:lnTo>
                    <a:pt x="272" y="67"/>
                  </a:lnTo>
                  <a:close/>
                  <a:moveTo>
                    <a:pt x="288" y="72"/>
                  </a:moveTo>
                  <a:lnTo>
                    <a:pt x="288" y="72"/>
                  </a:lnTo>
                  <a:lnTo>
                    <a:pt x="288" y="72"/>
                  </a:lnTo>
                  <a:lnTo>
                    <a:pt x="288" y="72"/>
                  </a:lnTo>
                  <a:lnTo>
                    <a:pt x="288" y="78"/>
                  </a:lnTo>
                  <a:lnTo>
                    <a:pt x="283" y="78"/>
                  </a:lnTo>
                  <a:lnTo>
                    <a:pt x="283" y="78"/>
                  </a:lnTo>
                  <a:lnTo>
                    <a:pt x="283" y="72"/>
                  </a:lnTo>
                  <a:lnTo>
                    <a:pt x="283" y="72"/>
                  </a:lnTo>
                  <a:lnTo>
                    <a:pt x="283" y="72"/>
                  </a:lnTo>
                  <a:lnTo>
                    <a:pt x="288" y="72"/>
                  </a:lnTo>
                  <a:lnTo>
                    <a:pt x="288" y="72"/>
                  </a:lnTo>
                  <a:close/>
                  <a:moveTo>
                    <a:pt x="299" y="72"/>
                  </a:moveTo>
                  <a:lnTo>
                    <a:pt x="299" y="72"/>
                  </a:lnTo>
                  <a:lnTo>
                    <a:pt x="299" y="72"/>
                  </a:lnTo>
                  <a:lnTo>
                    <a:pt x="299" y="78"/>
                  </a:lnTo>
                  <a:lnTo>
                    <a:pt x="299" y="78"/>
                  </a:lnTo>
                  <a:lnTo>
                    <a:pt x="299" y="78"/>
                  </a:lnTo>
                  <a:lnTo>
                    <a:pt x="299" y="78"/>
                  </a:lnTo>
                  <a:lnTo>
                    <a:pt x="294" y="78"/>
                  </a:lnTo>
                  <a:lnTo>
                    <a:pt x="294" y="78"/>
                  </a:lnTo>
                  <a:lnTo>
                    <a:pt x="294" y="72"/>
                  </a:lnTo>
                  <a:lnTo>
                    <a:pt x="299" y="72"/>
                  </a:lnTo>
                  <a:lnTo>
                    <a:pt x="299" y="72"/>
                  </a:lnTo>
                  <a:close/>
                  <a:moveTo>
                    <a:pt x="311" y="78"/>
                  </a:moveTo>
                  <a:lnTo>
                    <a:pt x="311" y="78"/>
                  </a:lnTo>
                  <a:lnTo>
                    <a:pt x="316" y="78"/>
                  </a:lnTo>
                  <a:lnTo>
                    <a:pt x="316" y="83"/>
                  </a:lnTo>
                  <a:lnTo>
                    <a:pt x="316" y="83"/>
                  </a:lnTo>
                  <a:lnTo>
                    <a:pt x="311" y="83"/>
                  </a:lnTo>
                  <a:lnTo>
                    <a:pt x="311" y="83"/>
                  </a:lnTo>
                  <a:lnTo>
                    <a:pt x="311" y="83"/>
                  </a:lnTo>
                  <a:lnTo>
                    <a:pt x="311" y="78"/>
                  </a:lnTo>
                  <a:lnTo>
                    <a:pt x="311" y="78"/>
                  </a:lnTo>
                  <a:lnTo>
                    <a:pt x="311" y="78"/>
                  </a:lnTo>
                  <a:lnTo>
                    <a:pt x="311" y="78"/>
                  </a:lnTo>
                  <a:close/>
                  <a:moveTo>
                    <a:pt x="327" y="78"/>
                  </a:moveTo>
                  <a:lnTo>
                    <a:pt x="327" y="78"/>
                  </a:lnTo>
                  <a:lnTo>
                    <a:pt x="327" y="83"/>
                  </a:lnTo>
                  <a:lnTo>
                    <a:pt x="327" y="83"/>
                  </a:lnTo>
                  <a:lnTo>
                    <a:pt x="327" y="83"/>
                  </a:lnTo>
                  <a:lnTo>
                    <a:pt x="327" y="89"/>
                  </a:lnTo>
                  <a:lnTo>
                    <a:pt x="327" y="89"/>
                  </a:lnTo>
                  <a:lnTo>
                    <a:pt x="322" y="83"/>
                  </a:lnTo>
                  <a:lnTo>
                    <a:pt x="322" y="83"/>
                  </a:lnTo>
                  <a:lnTo>
                    <a:pt x="322" y="78"/>
                  </a:lnTo>
                  <a:lnTo>
                    <a:pt x="327" y="78"/>
                  </a:lnTo>
                  <a:lnTo>
                    <a:pt x="327" y="78"/>
                  </a:lnTo>
                  <a:close/>
                  <a:moveTo>
                    <a:pt x="338" y="83"/>
                  </a:moveTo>
                  <a:lnTo>
                    <a:pt x="338" y="83"/>
                  </a:lnTo>
                  <a:lnTo>
                    <a:pt x="344" y="83"/>
                  </a:lnTo>
                  <a:lnTo>
                    <a:pt x="344" y="89"/>
                  </a:lnTo>
                  <a:lnTo>
                    <a:pt x="338" y="89"/>
                  </a:lnTo>
                  <a:lnTo>
                    <a:pt x="338" y="89"/>
                  </a:lnTo>
                  <a:lnTo>
                    <a:pt x="338" y="89"/>
                  </a:lnTo>
                  <a:lnTo>
                    <a:pt x="338" y="89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3"/>
                  </a:lnTo>
                  <a:close/>
                  <a:moveTo>
                    <a:pt x="355" y="89"/>
                  </a:moveTo>
                  <a:lnTo>
                    <a:pt x="355" y="89"/>
                  </a:lnTo>
                  <a:lnTo>
                    <a:pt x="355" y="89"/>
                  </a:lnTo>
                  <a:lnTo>
                    <a:pt x="355" y="89"/>
                  </a:lnTo>
                  <a:lnTo>
                    <a:pt x="355" y="94"/>
                  </a:lnTo>
                  <a:lnTo>
                    <a:pt x="349" y="94"/>
                  </a:lnTo>
                  <a:lnTo>
                    <a:pt x="349" y="94"/>
                  </a:lnTo>
                  <a:lnTo>
                    <a:pt x="349" y="89"/>
                  </a:lnTo>
                  <a:lnTo>
                    <a:pt x="349" y="89"/>
                  </a:lnTo>
                  <a:lnTo>
                    <a:pt x="349" y="89"/>
                  </a:lnTo>
                  <a:lnTo>
                    <a:pt x="355" y="89"/>
                  </a:lnTo>
                  <a:lnTo>
                    <a:pt x="355" y="89"/>
                  </a:lnTo>
                  <a:close/>
                  <a:moveTo>
                    <a:pt x="366" y="89"/>
                  </a:moveTo>
                  <a:lnTo>
                    <a:pt x="366" y="89"/>
                  </a:lnTo>
                  <a:lnTo>
                    <a:pt x="366" y="89"/>
                  </a:lnTo>
                  <a:lnTo>
                    <a:pt x="372" y="94"/>
                  </a:lnTo>
                  <a:lnTo>
                    <a:pt x="366" y="94"/>
                  </a:lnTo>
                  <a:lnTo>
                    <a:pt x="366" y="94"/>
                  </a:lnTo>
                  <a:lnTo>
                    <a:pt x="366" y="94"/>
                  </a:lnTo>
                  <a:lnTo>
                    <a:pt x="360" y="94"/>
                  </a:lnTo>
                  <a:lnTo>
                    <a:pt x="360" y="94"/>
                  </a:lnTo>
                  <a:lnTo>
                    <a:pt x="366" y="89"/>
                  </a:lnTo>
                  <a:lnTo>
                    <a:pt x="366" y="89"/>
                  </a:lnTo>
                  <a:lnTo>
                    <a:pt x="366" y="89"/>
                  </a:lnTo>
                  <a:close/>
                  <a:moveTo>
                    <a:pt x="383" y="94"/>
                  </a:moveTo>
                  <a:lnTo>
                    <a:pt x="383" y="94"/>
                  </a:lnTo>
                  <a:lnTo>
                    <a:pt x="383" y="94"/>
                  </a:lnTo>
                  <a:lnTo>
                    <a:pt x="383" y="100"/>
                  </a:lnTo>
                  <a:lnTo>
                    <a:pt x="383" y="100"/>
                  </a:lnTo>
                  <a:lnTo>
                    <a:pt x="377" y="100"/>
                  </a:lnTo>
                  <a:lnTo>
                    <a:pt x="377" y="100"/>
                  </a:lnTo>
                  <a:lnTo>
                    <a:pt x="377" y="100"/>
                  </a:lnTo>
                  <a:lnTo>
                    <a:pt x="377" y="94"/>
                  </a:lnTo>
                  <a:lnTo>
                    <a:pt x="377" y="94"/>
                  </a:lnTo>
                  <a:lnTo>
                    <a:pt x="383" y="94"/>
                  </a:lnTo>
                  <a:lnTo>
                    <a:pt x="383" y="94"/>
                  </a:lnTo>
                  <a:close/>
                  <a:moveTo>
                    <a:pt x="394" y="94"/>
                  </a:moveTo>
                  <a:lnTo>
                    <a:pt x="394" y="94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5"/>
                  </a:lnTo>
                  <a:lnTo>
                    <a:pt x="394" y="105"/>
                  </a:lnTo>
                  <a:lnTo>
                    <a:pt x="388" y="100"/>
                  </a:lnTo>
                  <a:lnTo>
                    <a:pt x="388" y="100"/>
                  </a:lnTo>
                  <a:lnTo>
                    <a:pt x="388" y="94"/>
                  </a:lnTo>
                  <a:lnTo>
                    <a:pt x="394" y="94"/>
                  </a:lnTo>
                  <a:lnTo>
                    <a:pt x="394" y="94"/>
                  </a:lnTo>
                  <a:close/>
                  <a:moveTo>
                    <a:pt x="405" y="100"/>
                  </a:moveTo>
                  <a:lnTo>
                    <a:pt x="405" y="100"/>
                  </a:lnTo>
                  <a:lnTo>
                    <a:pt x="410" y="100"/>
                  </a:lnTo>
                  <a:lnTo>
                    <a:pt x="410" y="105"/>
                  </a:lnTo>
                  <a:lnTo>
                    <a:pt x="410" y="105"/>
                  </a:lnTo>
                  <a:lnTo>
                    <a:pt x="405" y="105"/>
                  </a:lnTo>
                  <a:lnTo>
                    <a:pt x="405" y="105"/>
                  </a:lnTo>
                  <a:lnTo>
                    <a:pt x="405" y="105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405" y="100"/>
                  </a:lnTo>
                  <a:close/>
                  <a:moveTo>
                    <a:pt x="422" y="105"/>
                  </a:moveTo>
                  <a:lnTo>
                    <a:pt x="422" y="105"/>
                  </a:lnTo>
                  <a:lnTo>
                    <a:pt x="422" y="105"/>
                  </a:lnTo>
                  <a:lnTo>
                    <a:pt x="422" y="105"/>
                  </a:lnTo>
                  <a:lnTo>
                    <a:pt x="422" y="111"/>
                  </a:lnTo>
                  <a:lnTo>
                    <a:pt x="422" y="111"/>
                  </a:lnTo>
                  <a:lnTo>
                    <a:pt x="422" y="111"/>
                  </a:lnTo>
                  <a:lnTo>
                    <a:pt x="416" y="105"/>
                  </a:lnTo>
                  <a:lnTo>
                    <a:pt x="416" y="105"/>
                  </a:lnTo>
                  <a:lnTo>
                    <a:pt x="416" y="105"/>
                  </a:lnTo>
                  <a:lnTo>
                    <a:pt x="422" y="105"/>
                  </a:lnTo>
                  <a:lnTo>
                    <a:pt x="422" y="105"/>
                  </a:lnTo>
                  <a:close/>
                  <a:moveTo>
                    <a:pt x="433" y="105"/>
                  </a:moveTo>
                  <a:lnTo>
                    <a:pt x="433" y="105"/>
                  </a:lnTo>
                  <a:lnTo>
                    <a:pt x="438" y="105"/>
                  </a:lnTo>
                  <a:lnTo>
                    <a:pt x="438" y="111"/>
                  </a:lnTo>
                  <a:lnTo>
                    <a:pt x="433" y="111"/>
                  </a:lnTo>
                  <a:lnTo>
                    <a:pt x="433" y="111"/>
                  </a:lnTo>
                  <a:lnTo>
                    <a:pt x="433" y="111"/>
                  </a:lnTo>
                  <a:lnTo>
                    <a:pt x="433" y="111"/>
                  </a:lnTo>
                  <a:lnTo>
                    <a:pt x="427" y="111"/>
                  </a:lnTo>
                  <a:lnTo>
                    <a:pt x="433" y="105"/>
                  </a:lnTo>
                  <a:lnTo>
                    <a:pt x="433" y="105"/>
                  </a:lnTo>
                  <a:lnTo>
                    <a:pt x="433" y="105"/>
                  </a:lnTo>
                  <a:close/>
                  <a:moveTo>
                    <a:pt x="449" y="111"/>
                  </a:moveTo>
                  <a:lnTo>
                    <a:pt x="449" y="111"/>
                  </a:lnTo>
                  <a:lnTo>
                    <a:pt x="449" y="111"/>
                  </a:lnTo>
                  <a:lnTo>
                    <a:pt x="449" y="117"/>
                  </a:lnTo>
                  <a:lnTo>
                    <a:pt x="449" y="117"/>
                  </a:lnTo>
                  <a:lnTo>
                    <a:pt x="444" y="117"/>
                  </a:lnTo>
                  <a:lnTo>
                    <a:pt x="444" y="117"/>
                  </a:lnTo>
                  <a:lnTo>
                    <a:pt x="444" y="117"/>
                  </a:lnTo>
                  <a:lnTo>
                    <a:pt x="444" y="111"/>
                  </a:lnTo>
                  <a:lnTo>
                    <a:pt x="444" y="111"/>
                  </a:lnTo>
                  <a:lnTo>
                    <a:pt x="449" y="111"/>
                  </a:lnTo>
                  <a:lnTo>
                    <a:pt x="449" y="111"/>
                  </a:lnTo>
                  <a:close/>
                  <a:moveTo>
                    <a:pt x="460" y="111"/>
                  </a:moveTo>
                  <a:lnTo>
                    <a:pt x="460" y="111"/>
                  </a:lnTo>
                  <a:lnTo>
                    <a:pt x="460" y="117"/>
                  </a:lnTo>
                  <a:lnTo>
                    <a:pt x="466" y="117"/>
                  </a:lnTo>
                  <a:lnTo>
                    <a:pt x="460" y="117"/>
                  </a:lnTo>
                  <a:lnTo>
                    <a:pt x="460" y="122"/>
                  </a:lnTo>
                  <a:lnTo>
                    <a:pt x="460" y="122"/>
                  </a:lnTo>
                  <a:lnTo>
                    <a:pt x="455" y="117"/>
                  </a:lnTo>
                  <a:lnTo>
                    <a:pt x="455" y="117"/>
                  </a:lnTo>
                  <a:lnTo>
                    <a:pt x="460" y="111"/>
                  </a:lnTo>
                  <a:lnTo>
                    <a:pt x="460" y="111"/>
                  </a:lnTo>
                  <a:lnTo>
                    <a:pt x="460" y="111"/>
                  </a:lnTo>
                  <a:close/>
                  <a:moveTo>
                    <a:pt x="477" y="117"/>
                  </a:moveTo>
                  <a:lnTo>
                    <a:pt x="477" y="117"/>
                  </a:lnTo>
                  <a:lnTo>
                    <a:pt x="477" y="117"/>
                  </a:lnTo>
                  <a:lnTo>
                    <a:pt x="477" y="122"/>
                  </a:lnTo>
                  <a:lnTo>
                    <a:pt x="477" y="122"/>
                  </a:lnTo>
                  <a:lnTo>
                    <a:pt x="471" y="122"/>
                  </a:lnTo>
                  <a:lnTo>
                    <a:pt x="471" y="122"/>
                  </a:lnTo>
                  <a:lnTo>
                    <a:pt x="471" y="122"/>
                  </a:lnTo>
                  <a:lnTo>
                    <a:pt x="471" y="117"/>
                  </a:lnTo>
                  <a:lnTo>
                    <a:pt x="471" y="117"/>
                  </a:lnTo>
                  <a:lnTo>
                    <a:pt x="477" y="117"/>
                  </a:lnTo>
                  <a:lnTo>
                    <a:pt x="477" y="117"/>
                  </a:lnTo>
                  <a:close/>
                  <a:moveTo>
                    <a:pt x="488" y="122"/>
                  </a:moveTo>
                  <a:lnTo>
                    <a:pt x="488" y="122"/>
                  </a:lnTo>
                  <a:lnTo>
                    <a:pt x="488" y="122"/>
                  </a:lnTo>
                  <a:lnTo>
                    <a:pt x="488" y="122"/>
                  </a:lnTo>
                  <a:lnTo>
                    <a:pt x="488" y="128"/>
                  </a:lnTo>
                  <a:lnTo>
                    <a:pt x="488" y="128"/>
                  </a:lnTo>
                  <a:lnTo>
                    <a:pt x="488" y="128"/>
                  </a:lnTo>
                  <a:lnTo>
                    <a:pt x="483" y="122"/>
                  </a:lnTo>
                  <a:lnTo>
                    <a:pt x="483" y="122"/>
                  </a:lnTo>
                  <a:lnTo>
                    <a:pt x="483" y="122"/>
                  </a:lnTo>
                  <a:lnTo>
                    <a:pt x="488" y="122"/>
                  </a:lnTo>
                  <a:lnTo>
                    <a:pt x="488" y="122"/>
                  </a:lnTo>
                  <a:close/>
                  <a:moveTo>
                    <a:pt x="499" y="122"/>
                  </a:moveTo>
                  <a:lnTo>
                    <a:pt x="499" y="122"/>
                  </a:lnTo>
                  <a:lnTo>
                    <a:pt x="505" y="122"/>
                  </a:lnTo>
                  <a:lnTo>
                    <a:pt x="505" y="128"/>
                  </a:lnTo>
                  <a:lnTo>
                    <a:pt x="505" y="128"/>
                  </a:lnTo>
                  <a:lnTo>
                    <a:pt x="499" y="128"/>
                  </a:lnTo>
                  <a:lnTo>
                    <a:pt x="499" y="128"/>
                  </a:lnTo>
                  <a:lnTo>
                    <a:pt x="499" y="128"/>
                  </a:lnTo>
                  <a:lnTo>
                    <a:pt x="499" y="128"/>
                  </a:lnTo>
                  <a:lnTo>
                    <a:pt x="499" y="122"/>
                  </a:lnTo>
                  <a:lnTo>
                    <a:pt x="499" y="122"/>
                  </a:lnTo>
                  <a:lnTo>
                    <a:pt x="499" y="122"/>
                  </a:lnTo>
                  <a:close/>
                  <a:moveTo>
                    <a:pt x="516" y="128"/>
                  </a:moveTo>
                  <a:lnTo>
                    <a:pt x="516" y="128"/>
                  </a:lnTo>
                  <a:lnTo>
                    <a:pt x="516" y="128"/>
                  </a:lnTo>
                  <a:lnTo>
                    <a:pt x="516" y="133"/>
                  </a:lnTo>
                  <a:lnTo>
                    <a:pt x="516" y="133"/>
                  </a:lnTo>
                  <a:lnTo>
                    <a:pt x="516" y="133"/>
                  </a:lnTo>
                  <a:lnTo>
                    <a:pt x="516" y="133"/>
                  </a:lnTo>
                  <a:lnTo>
                    <a:pt x="510" y="133"/>
                  </a:lnTo>
                  <a:lnTo>
                    <a:pt x="510" y="128"/>
                  </a:lnTo>
                  <a:lnTo>
                    <a:pt x="510" y="128"/>
                  </a:lnTo>
                  <a:lnTo>
                    <a:pt x="516" y="128"/>
                  </a:lnTo>
                  <a:lnTo>
                    <a:pt x="516" y="128"/>
                  </a:lnTo>
                  <a:close/>
                  <a:moveTo>
                    <a:pt x="527" y="128"/>
                  </a:moveTo>
                  <a:lnTo>
                    <a:pt x="527" y="128"/>
                  </a:lnTo>
                  <a:lnTo>
                    <a:pt x="532" y="133"/>
                  </a:lnTo>
                  <a:lnTo>
                    <a:pt x="532" y="133"/>
                  </a:lnTo>
                  <a:lnTo>
                    <a:pt x="527" y="133"/>
                  </a:lnTo>
                  <a:lnTo>
                    <a:pt x="527" y="139"/>
                  </a:lnTo>
                  <a:lnTo>
                    <a:pt x="527" y="139"/>
                  </a:lnTo>
                  <a:lnTo>
                    <a:pt x="527" y="133"/>
                  </a:lnTo>
                  <a:lnTo>
                    <a:pt x="521" y="133"/>
                  </a:lnTo>
                  <a:lnTo>
                    <a:pt x="527" y="128"/>
                  </a:lnTo>
                  <a:lnTo>
                    <a:pt x="527" y="128"/>
                  </a:lnTo>
                  <a:lnTo>
                    <a:pt x="527" y="128"/>
                  </a:lnTo>
                  <a:close/>
                  <a:moveTo>
                    <a:pt x="544" y="133"/>
                  </a:moveTo>
                  <a:lnTo>
                    <a:pt x="544" y="133"/>
                  </a:lnTo>
                  <a:lnTo>
                    <a:pt x="544" y="133"/>
                  </a:lnTo>
                  <a:lnTo>
                    <a:pt x="544" y="139"/>
                  </a:lnTo>
                  <a:lnTo>
                    <a:pt x="544" y="139"/>
                  </a:lnTo>
                  <a:lnTo>
                    <a:pt x="538" y="139"/>
                  </a:lnTo>
                  <a:lnTo>
                    <a:pt x="538" y="139"/>
                  </a:lnTo>
                  <a:lnTo>
                    <a:pt x="538" y="139"/>
                  </a:lnTo>
                  <a:lnTo>
                    <a:pt x="538" y="133"/>
                  </a:lnTo>
                  <a:lnTo>
                    <a:pt x="538" y="133"/>
                  </a:lnTo>
                  <a:lnTo>
                    <a:pt x="544" y="133"/>
                  </a:lnTo>
                  <a:lnTo>
                    <a:pt x="544" y="133"/>
                  </a:lnTo>
                  <a:close/>
                  <a:moveTo>
                    <a:pt x="555" y="139"/>
                  </a:moveTo>
                  <a:lnTo>
                    <a:pt x="555" y="139"/>
                  </a:lnTo>
                  <a:lnTo>
                    <a:pt x="555" y="139"/>
                  </a:lnTo>
                  <a:lnTo>
                    <a:pt x="560" y="139"/>
                  </a:lnTo>
                  <a:lnTo>
                    <a:pt x="555" y="144"/>
                  </a:lnTo>
                  <a:lnTo>
                    <a:pt x="555" y="144"/>
                  </a:lnTo>
                  <a:lnTo>
                    <a:pt x="555" y="144"/>
                  </a:lnTo>
                  <a:lnTo>
                    <a:pt x="549" y="139"/>
                  </a:lnTo>
                  <a:lnTo>
                    <a:pt x="549" y="139"/>
                  </a:lnTo>
                  <a:lnTo>
                    <a:pt x="555" y="139"/>
                  </a:lnTo>
                  <a:lnTo>
                    <a:pt x="555" y="139"/>
                  </a:lnTo>
                  <a:lnTo>
                    <a:pt x="555" y="139"/>
                  </a:lnTo>
                  <a:close/>
                  <a:moveTo>
                    <a:pt x="571" y="139"/>
                  </a:moveTo>
                  <a:lnTo>
                    <a:pt x="571" y="139"/>
                  </a:lnTo>
                  <a:lnTo>
                    <a:pt x="571" y="139"/>
                  </a:lnTo>
                  <a:lnTo>
                    <a:pt x="571" y="144"/>
                  </a:lnTo>
                  <a:lnTo>
                    <a:pt x="571" y="144"/>
                  </a:lnTo>
                  <a:lnTo>
                    <a:pt x="566" y="144"/>
                  </a:lnTo>
                  <a:lnTo>
                    <a:pt x="566" y="144"/>
                  </a:lnTo>
                  <a:lnTo>
                    <a:pt x="566" y="144"/>
                  </a:lnTo>
                  <a:lnTo>
                    <a:pt x="566" y="144"/>
                  </a:lnTo>
                  <a:lnTo>
                    <a:pt x="566" y="139"/>
                  </a:lnTo>
                  <a:lnTo>
                    <a:pt x="571" y="139"/>
                  </a:lnTo>
                  <a:lnTo>
                    <a:pt x="571" y="139"/>
                  </a:lnTo>
                  <a:close/>
                  <a:moveTo>
                    <a:pt x="582" y="144"/>
                  </a:moveTo>
                  <a:lnTo>
                    <a:pt x="582" y="144"/>
                  </a:lnTo>
                  <a:lnTo>
                    <a:pt x="582" y="144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577" y="150"/>
                  </a:lnTo>
                  <a:lnTo>
                    <a:pt x="577" y="144"/>
                  </a:lnTo>
                  <a:lnTo>
                    <a:pt x="577" y="144"/>
                  </a:lnTo>
                  <a:lnTo>
                    <a:pt x="582" y="144"/>
                  </a:lnTo>
                  <a:lnTo>
                    <a:pt x="582" y="144"/>
                  </a:lnTo>
                  <a:close/>
                  <a:moveTo>
                    <a:pt x="594" y="144"/>
                  </a:moveTo>
                  <a:lnTo>
                    <a:pt x="594" y="144"/>
                  </a:lnTo>
                  <a:lnTo>
                    <a:pt x="599" y="150"/>
                  </a:lnTo>
                  <a:lnTo>
                    <a:pt x="599" y="150"/>
                  </a:lnTo>
                  <a:lnTo>
                    <a:pt x="599" y="150"/>
                  </a:lnTo>
                  <a:lnTo>
                    <a:pt x="594" y="155"/>
                  </a:lnTo>
                  <a:lnTo>
                    <a:pt x="594" y="155"/>
                  </a:lnTo>
                  <a:lnTo>
                    <a:pt x="594" y="150"/>
                  </a:lnTo>
                  <a:lnTo>
                    <a:pt x="594" y="150"/>
                  </a:lnTo>
                  <a:lnTo>
                    <a:pt x="594" y="144"/>
                  </a:lnTo>
                  <a:lnTo>
                    <a:pt x="594" y="144"/>
                  </a:lnTo>
                  <a:lnTo>
                    <a:pt x="594" y="144"/>
                  </a:lnTo>
                  <a:close/>
                  <a:moveTo>
                    <a:pt x="610" y="150"/>
                  </a:moveTo>
                  <a:lnTo>
                    <a:pt x="610" y="150"/>
                  </a:lnTo>
                  <a:lnTo>
                    <a:pt x="610" y="150"/>
                  </a:lnTo>
                  <a:lnTo>
                    <a:pt x="610" y="155"/>
                  </a:lnTo>
                  <a:lnTo>
                    <a:pt x="610" y="155"/>
                  </a:lnTo>
                  <a:lnTo>
                    <a:pt x="610" y="155"/>
                  </a:lnTo>
                  <a:lnTo>
                    <a:pt x="610" y="155"/>
                  </a:lnTo>
                  <a:lnTo>
                    <a:pt x="605" y="155"/>
                  </a:lnTo>
                  <a:lnTo>
                    <a:pt x="605" y="150"/>
                  </a:lnTo>
                  <a:lnTo>
                    <a:pt x="605" y="150"/>
                  </a:lnTo>
                  <a:lnTo>
                    <a:pt x="610" y="150"/>
                  </a:lnTo>
                  <a:lnTo>
                    <a:pt x="610" y="150"/>
                  </a:lnTo>
                  <a:close/>
                  <a:moveTo>
                    <a:pt x="621" y="155"/>
                  </a:moveTo>
                  <a:lnTo>
                    <a:pt x="621" y="155"/>
                  </a:lnTo>
                  <a:lnTo>
                    <a:pt x="627" y="155"/>
                  </a:lnTo>
                  <a:lnTo>
                    <a:pt x="627" y="155"/>
                  </a:lnTo>
                  <a:lnTo>
                    <a:pt x="621" y="161"/>
                  </a:lnTo>
                  <a:lnTo>
                    <a:pt x="621" y="161"/>
                  </a:lnTo>
                  <a:lnTo>
                    <a:pt x="621" y="161"/>
                  </a:lnTo>
                  <a:lnTo>
                    <a:pt x="621" y="155"/>
                  </a:lnTo>
                  <a:lnTo>
                    <a:pt x="616" y="155"/>
                  </a:lnTo>
                  <a:lnTo>
                    <a:pt x="621" y="155"/>
                  </a:lnTo>
                  <a:lnTo>
                    <a:pt x="621" y="155"/>
                  </a:lnTo>
                  <a:lnTo>
                    <a:pt x="621" y="155"/>
                  </a:lnTo>
                  <a:close/>
                  <a:moveTo>
                    <a:pt x="638" y="155"/>
                  </a:moveTo>
                  <a:lnTo>
                    <a:pt x="638" y="155"/>
                  </a:lnTo>
                  <a:lnTo>
                    <a:pt x="638" y="155"/>
                  </a:lnTo>
                  <a:lnTo>
                    <a:pt x="638" y="161"/>
                  </a:lnTo>
                  <a:lnTo>
                    <a:pt x="638" y="161"/>
                  </a:lnTo>
                  <a:lnTo>
                    <a:pt x="632" y="161"/>
                  </a:lnTo>
                  <a:lnTo>
                    <a:pt x="632" y="161"/>
                  </a:lnTo>
                  <a:lnTo>
                    <a:pt x="632" y="161"/>
                  </a:lnTo>
                  <a:lnTo>
                    <a:pt x="632" y="161"/>
                  </a:lnTo>
                  <a:lnTo>
                    <a:pt x="632" y="155"/>
                  </a:lnTo>
                  <a:lnTo>
                    <a:pt x="638" y="155"/>
                  </a:lnTo>
                  <a:lnTo>
                    <a:pt x="638" y="155"/>
                  </a:lnTo>
                  <a:close/>
                  <a:moveTo>
                    <a:pt x="649" y="161"/>
                  </a:moveTo>
                  <a:lnTo>
                    <a:pt x="649" y="161"/>
                  </a:lnTo>
                  <a:lnTo>
                    <a:pt x="649" y="161"/>
                  </a:lnTo>
                  <a:lnTo>
                    <a:pt x="655" y="166"/>
                  </a:lnTo>
                  <a:lnTo>
                    <a:pt x="649" y="166"/>
                  </a:lnTo>
                  <a:lnTo>
                    <a:pt x="649" y="166"/>
                  </a:lnTo>
                  <a:lnTo>
                    <a:pt x="649" y="166"/>
                  </a:lnTo>
                  <a:lnTo>
                    <a:pt x="643" y="166"/>
                  </a:lnTo>
                  <a:lnTo>
                    <a:pt x="643" y="161"/>
                  </a:lnTo>
                  <a:lnTo>
                    <a:pt x="649" y="161"/>
                  </a:lnTo>
                  <a:lnTo>
                    <a:pt x="649" y="161"/>
                  </a:lnTo>
                  <a:lnTo>
                    <a:pt x="649" y="161"/>
                  </a:lnTo>
                  <a:close/>
                  <a:moveTo>
                    <a:pt x="666" y="161"/>
                  </a:moveTo>
                  <a:lnTo>
                    <a:pt x="666" y="161"/>
                  </a:lnTo>
                  <a:lnTo>
                    <a:pt x="666" y="166"/>
                  </a:lnTo>
                  <a:lnTo>
                    <a:pt x="666" y="166"/>
                  </a:lnTo>
                  <a:lnTo>
                    <a:pt x="666" y="166"/>
                  </a:lnTo>
                  <a:lnTo>
                    <a:pt x="660" y="172"/>
                  </a:lnTo>
                  <a:lnTo>
                    <a:pt x="660" y="172"/>
                  </a:lnTo>
                  <a:lnTo>
                    <a:pt x="660" y="166"/>
                  </a:lnTo>
                  <a:lnTo>
                    <a:pt x="660" y="166"/>
                  </a:lnTo>
                  <a:lnTo>
                    <a:pt x="660" y="161"/>
                  </a:lnTo>
                  <a:lnTo>
                    <a:pt x="666" y="161"/>
                  </a:lnTo>
                  <a:lnTo>
                    <a:pt x="666" y="161"/>
                  </a:lnTo>
                  <a:close/>
                  <a:moveTo>
                    <a:pt x="677" y="166"/>
                  </a:moveTo>
                  <a:lnTo>
                    <a:pt x="677" y="166"/>
                  </a:lnTo>
                  <a:lnTo>
                    <a:pt x="677" y="166"/>
                  </a:lnTo>
                  <a:lnTo>
                    <a:pt x="677" y="172"/>
                  </a:lnTo>
                  <a:lnTo>
                    <a:pt x="677" y="172"/>
                  </a:lnTo>
                  <a:lnTo>
                    <a:pt x="677" y="172"/>
                  </a:lnTo>
                  <a:lnTo>
                    <a:pt x="677" y="172"/>
                  </a:lnTo>
                  <a:lnTo>
                    <a:pt x="671" y="172"/>
                  </a:lnTo>
                  <a:lnTo>
                    <a:pt x="671" y="166"/>
                  </a:lnTo>
                  <a:lnTo>
                    <a:pt x="671" y="166"/>
                  </a:lnTo>
                  <a:lnTo>
                    <a:pt x="677" y="166"/>
                  </a:lnTo>
                  <a:lnTo>
                    <a:pt x="677" y="166"/>
                  </a:lnTo>
                  <a:close/>
                  <a:moveTo>
                    <a:pt x="688" y="172"/>
                  </a:moveTo>
                  <a:lnTo>
                    <a:pt x="688" y="172"/>
                  </a:lnTo>
                  <a:lnTo>
                    <a:pt x="693" y="172"/>
                  </a:lnTo>
                  <a:lnTo>
                    <a:pt x="693" y="172"/>
                  </a:lnTo>
                  <a:lnTo>
                    <a:pt x="688" y="177"/>
                  </a:lnTo>
                  <a:lnTo>
                    <a:pt x="688" y="177"/>
                  </a:lnTo>
                  <a:lnTo>
                    <a:pt x="688" y="177"/>
                  </a:lnTo>
                  <a:lnTo>
                    <a:pt x="688" y="172"/>
                  </a:lnTo>
                  <a:lnTo>
                    <a:pt x="688" y="172"/>
                  </a:lnTo>
                  <a:lnTo>
                    <a:pt x="688" y="172"/>
                  </a:lnTo>
                  <a:lnTo>
                    <a:pt x="688" y="172"/>
                  </a:lnTo>
                  <a:lnTo>
                    <a:pt x="688" y="172"/>
                  </a:lnTo>
                  <a:close/>
                  <a:moveTo>
                    <a:pt x="705" y="172"/>
                  </a:moveTo>
                  <a:lnTo>
                    <a:pt x="705" y="172"/>
                  </a:lnTo>
                  <a:lnTo>
                    <a:pt x="705" y="172"/>
                  </a:lnTo>
                  <a:lnTo>
                    <a:pt x="705" y="177"/>
                  </a:lnTo>
                  <a:lnTo>
                    <a:pt x="705" y="177"/>
                  </a:lnTo>
                  <a:lnTo>
                    <a:pt x="705" y="177"/>
                  </a:lnTo>
                  <a:lnTo>
                    <a:pt x="705" y="177"/>
                  </a:lnTo>
                  <a:lnTo>
                    <a:pt x="699" y="177"/>
                  </a:lnTo>
                  <a:lnTo>
                    <a:pt x="699" y="177"/>
                  </a:lnTo>
                  <a:lnTo>
                    <a:pt x="699" y="172"/>
                  </a:lnTo>
                  <a:lnTo>
                    <a:pt x="705" y="172"/>
                  </a:lnTo>
                  <a:lnTo>
                    <a:pt x="705" y="172"/>
                  </a:lnTo>
                  <a:close/>
                  <a:moveTo>
                    <a:pt x="716" y="177"/>
                  </a:moveTo>
                  <a:lnTo>
                    <a:pt x="716" y="177"/>
                  </a:lnTo>
                  <a:lnTo>
                    <a:pt x="721" y="177"/>
                  </a:lnTo>
                  <a:lnTo>
                    <a:pt x="721" y="183"/>
                  </a:lnTo>
                  <a:lnTo>
                    <a:pt x="716" y="183"/>
                  </a:lnTo>
                  <a:lnTo>
                    <a:pt x="716" y="183"/>
                  </a:lnTo>
                  <a:lnTo>
                    <a:pt x="716" y="183"/>
                  </a:lnTo>
                  <a:lnTo>
                    <a:pt x="716" y="183"/>
                  </a:lnTo>
                  <a:lnTo>
                    <a:pt x="710" y="177"/>
                  </a:lnTo>
                  <a:lnTo>
                    <a:pt x="716" y="177"/>
                  </a:lnTo>
                  <a:lnTo>
                    <a:pt x="716" y="177"/>
                  </a:lnTo>
                  <a:lnTo>
                    <a:pt x="716" y="177"/>
                  </a:lnTo>
                  <a:close/>
                  <a:moveTo>
                    <a:pt x="732" y="177"/>
                  </a:moveTo>
                  <a:lnTo>
                    <a:pt x="732" y="177"/>
                  </a:lnTo>
                  <a:lnTo>
                    <a:pt x="732" y="183"/>
                  </a:lnTo>
                  <a:lnTo>
                    <a:pt x="732" y="183"/>
                  </a:lnTo>
                  <a:lnTo>
                    <a:pt x="732" y="188"/>
                  </a:lnTo>
                  <a:lnTo>
                    <a:pt x="727" y="188"/>
                  </a:lnTo>
                  <a:lnTo>
                    <a:pt x="727" y="188"/>
                  </a:lnTo>
                  <a:lnTo>
                    <a:pt x="727" y="183"/>
                  </a:lnTo>
                  <a:lnTo>
                    <a:pt x="727" y="183"/>
                  </a:lnTo>
                  <a:lnTo>
                    <a:pt x="727" y="177"/>
                  </a:lnTo>
                  <a:lnTo>
                    <a:pt x="732" y="177"/>
                  </a:lnTo>
                  <a:lnTo>
                    <a:pt x="732" y="177"/>
                  </a:lnTo>
                  <a:close/>
                  <a:moveTo>
                    <a:pt x="743" y="183"/>
                  </a:moveTo>
                  <a:lnTo>
                    <a:pt x="743" y="183"/>
                  </a:lnTo>
                  <a:lnTo>
                    <a:pt x="743" y="183"/>
                  </a:lnTo>
                  <a:lnTo>
                    <a:pt x="749" y="188"/>
                  </a:lnTo>
                  <a:lnTo>
                    <a:pt x="743" y="188"/>
                  </a:lnTo>
                  <a:lnTo>
                    <a:pt x="743" y="188"/>
                  </a:lnTo>
                  <a:lnTo>
                    <a:pt x="743" y="188"/>
                  </a:lnTo>
                  <a:lnTo>
                    <a:pt x="738" y="188"/>
                  </a:lnTo>
                  <a:lnTo>
                    <a:pt x="738" y="183"/>
                  </a:lnTo>
                  <a:lnTo>
                    <a:pt x="743" y="183"/>
                  </a:lnTo>
                  <a:lnTo>
                    <a:pt x="743" y="183"/>
                  </a:lnTo>
                  <a:lnTo>
                    <a:pt x="743" y="183"/>
                  </a:lnTo>
                  <a:close/>
                  <a:moveTo>
                    <a:pt x="760" y="188"/>
                  </a:moveTo>
                  <a:lnTo>
                    <a:pt x="760" y="188"/>
                  </a:lnTo>
                  <a:lnTo>
                    <a:pt x="760" y="188"/>
                  </a:lnTo>
                  <a:lnTo>
                    <a:pt x="760" y="188"/>
                  </a:lnTo>
                  <a:lnTo>
                    <a:pt x="760" y="194"/>
                  </a:lnTo>
                  <a:lnTo>
                    <a:pt x="754" y="194"/>
                  </a:lnTo>
                  <a:lnTo>
                    <a:pt x="754" y="194"/>
                  </a:lnTo>
                  <a:lnTo>
                    <a:pt x="754" y="188"/>
                  </a:lnTo>
                  <a:lnTo>
                    <a:pt x="754" y="188"/>
                  </a:lnTo>
                  <a:lnTo>
                    <a:pt x="754" y="188"/>
                  </a:lnTo>
                  <a:lnTo>
                    <a:pt x="760" y="188"/>
                  </a:lnTo>
                  <a:lnTo>
                    <a:pt x="760" y="188"/>
                  </a:lnTo>
                  <a:close/>
                  <a:moveTo>
                    <a:pt x="771" y="188"/>
                  </a:moveTo>
                  <a:lnTo>
                    <a:pt x="771" y="188"/>
                  </a:lnTo>
                  <a:lnTo>
                    <a:pt x="771" y="188"/>
                  </a:lnTo>
                  <a:lnTo>
                    <a:pt x="771" y="194"/>
                  </a:lnTo>
                  <a:lnTo>
                    <a:pt x="771" y="194"/>
                  </a:lnTo>
                  <a:lnTo>
                    <a:pt x="771" y="194"/>
                  </a:lnTo>
                  <a:lnTo>
                    <a:pt x="771" y="194"/>
                  </a:lnTo>
                  <a:lnTo>
                    <a:pt x="766" y="194"/>
                  </a:lnTo>
                  <a:lnTo>
                    <a:pt x="766" y="194"/>
                  </a:lnTo>
                  <a:lnTo>
                    <a:pt x="766" y="188"/>
                  </a:lnTo>
                  <a:lnTo>
                    <a:pt x="771" y="188"/>
                  </a:lnTo>
                  <a:lnTo>
                    <a:pt x="771" y="188"/>
                  </a:lnTo>
                  <a:close/>
                  <a:moveTo>
                    <a:pt x="782" y="194"/>
                  </a:moveTo>
                  <a:lnTo>
                    <a:pt x="782" y="194"/>
                  </a:lnTo>
                  <a:lnTo>
                    <a:pt x="788" y="194"/>
                  </a:lnTo>
                  <a:lnTo>
                    <a:pt x="788" y="200"/>
                  </a:lnTo>
                  <a:lnTo>
                    <a:pt x="782" y="200"/>
                  </a:lnTo>
                  <a:lnTo>
                    <a:pt x="782" y="200"/>
                  </a:lnTo>
                  <a:lnTo>
                    <a:pt x="782" y="200"/>
                  </a:lnTo>
                  <a:lnTo>
                    <a:pt x="782" y="200"/>
                  </a:lnTo>
                  <a:lnTo>
                    <a:pt x="782" y="194"/>
                  </a:lnTo>
                  <a:lnTo>
                    <a:pt x="782" y="194"/>
                  </a:lnTo>
                  <a:lnTo>
                    <a:pt x="782" y="194"/>
                  </a:lnTo>
                  <a:lnTo>
                    <a:pt x="782" y="194"/>
                  </a:lnTo>
                  <a:close/>
                  <a:moveTo>
                    <a:pt x="799" y="194"/>
                  </a:moveTo>
                  <a:lnTo>
                    <a:pt x="799" y="194"/>
                  </a:lnTo>
                  <a:lnTo>
                    <a:pt x="799" y="200"/>
                  </a:lnTo>
                  <a:lnTo>
                    <a:pt x="799" y="200"/>
                  </a:lnTo>
                  <a:lnTo>
                    <a:pt x="799" y="205"/>
                  </a:lnTo>
                  <a:lnTo>
                    <a:pt x="793" y="205"/>
                  </a:lnTo>
                  <a:lnTo>
                    <a:pt x="793" y="205"/>
                  </a:lnTo>
                  <a:lnTo>
                    <a:pt x="793" y="200"/>
                  </a:lnTo>
                  <a:lnTo>
                    <a:pt x="793" y="200"/>
                  </a:lnTo>
                  <a:lnTo>
                    <a:pt x="793" y="194"/>
                  </a:lnTo>
                  <a:lnTo>
                    <a:pt x="799" y="194"/>
                  </a:lnTo>
                  <a:lnTo>
                    <a:pt x="799" y="194"/>
                  </a:lnTo>
                  <a:close/>
                  <a:moveTo>
                    <a:pt x="810" y="200"/>
                  </a:moveTo>
                  <a:lnTo>
                    <a:pt x="810" y="200"/>
                  </a:lnTo>
                  <a:lnTo>
                    <a:pt x="815" y="200"/>
                  </a:lnTo>
                  <a:lnTo>
                    <a:pt x="815" y="205"/>
                  </a:lnTo>
                  <a:lnTo>
                    <a:pt x="810" y="205"/>
                  </a:lnTo>
                  <a:lnTo>
                    <a:pt x="810" y="205"/>
                  </a:lnTo>
                  <a:lnTo>
                    <a:pt x="810" y="205"/>
                  </a:lnTo>
                  <a:lnTo>
                    <a:pt x="810" y="205"/>
                  </a:lnTo>
                  <a:lnTo>
                    <a:pt x="804" y="200"/>
                  </a:lnTo>
                  <a:lnTo>
                    <a:pt x="810" y="200"/>
                  </a:lnTo>
                  <a:lnTo>
                    <a:pt x="810" y="200"/>
                  </a:lnTo>
                  <a:lnTo>
                    <a:pt x="810" y="200"/>
                  </a:lnTo>
                  <a:close/>
                  <a:moveTo>
                    <a:pt x="827" y="205"/>
                  </a:moveTo>
                  <a:lnTo>
                    <a:pt x="827" y="205"/>
                  </a:lnTo>
                  <a:lnTo>
                    <a:pt x="827" y="205"/>
                  </a:lnTo>
                  <a:lnTo>
                    <a:pt x="827" y="205"/>
                  </a:lnTo>
                  <a:lnTo>
                    <a:pt x="827" y="211"/>
                  </a:lnTo>
                  <a:lnTo>
                    <a:pt x="821" y="211"/>
                  </a:lnTo>
                  <a:lnTo>
                    <a:pt x="821" y="211"/>
                  </a:lnTo>
                  <a:lnTo>
                    <a:pt x="821" y="211"/>
                  </a:lnTo>
                  <a:lnTo>
                    <a:pt x="821" y="205"/>
                  </a:lnTo>
                  <a:lnTo>
                    <a:pt x="821" y="205"/>
                  </a:lnTo>
                  <a:lnTo>
                    <a:pt x="827" y="205"/>
                  </a:lnTo>
                  <a:lnTo>
                    <a:pt x="827" y="205"/>
                  </a:lnTo>
                  <a:close/>
                  <a:moveTo>
                    <a:pt x="838" y="205"/>
                  </a:moveTo>
                  <a:lnTo>
                    <a:pt x="838" y="205"/>
                  </a:lnTo>
                  <a:lnTo>
                    <a:pt x="838" y="205"/>
                  </a:lnTo>
                  <a:lnTo>
                    <a:pt x="843" y="211"/>
                  </a:lnTo>
                  <a:lnTo>
                    <a:pt x="838" y="211"/>
                  </a:lnTo>
                  <a:lnTo>
                    <a:pt x="838" y="211"/>
                  </a:lnTo>
                  <a:lnTo>
                    <a:pt x="838" y="211"/>
                  </a:lnTo>
                  <a:lnTo>
                    <a:pt x="832" y="211"/>
                  </a:lnTo>
                  <a:lnTo>
                    <a:pt x="832" y="211"/>
                  </a:lnTo>
                  <a:lnTo>
                    <a:pt x="838" y="205"/>
                  </a:lnTo>
                  <a:lnTo>
                    <a:pt x="838" y="205"/>
                  </a:lnTo>
                  <a:lnTo>
                    <a:pt x="838" y="205"/>
                  </a:lnTo>
                  <a:close/>
                  <a:moveTo>
                    <a:pt x="854" y="211"/>
                  </a:moveTo>
                  <a:lnTo>
                    <a:pt x="854" y="211"/>
                  </a:lnTo>
                  <a:lnTo>
                    <a:pt x="854" y="211"/>
                  </a:lnTo>
                  <a:lnTo>
                    <a:pt x="854" y="216"/>
                  </a:lnTo>
                  <a:lnTo>
                    <a:pt x="854" y="216"/>
                  </a:lnTo>
                  <a:lnTo>
                    <a:pt x="849" y="216"/>
                  </a:lnTo>
                  <a:lnTo>
                    <a:pt x="849" y="216"/>
                  </a:lnTo>
                  <a:lnTo>
                    <a:pt x="849" y="216"/>
                  </a:lnTo>
                  <a:lnTo>
                    <a:pt x="849" y="211"/>
                  </a:lnTo>
                  <a:lnTo>
                    <a:pt x="849" y="211"/>
                  </a:lnTo>
                  <a:lnTo>
                    <a:pt x="854" y="211"/>
                  </a:lnTo>
                  <a:lnTo>
                    <a:pt x="854" y="211"/>
                  </a:lnTo>
                  <a:close/>
                  <a:moveTo>
                    <a:pt x="865" y="211"/>
                  </a:moveTo>
                  <a:lnTo>
                    <a:pt x="865" y="211"/>
                  </a:lnTo>
                  <a:lnTo>
                    <a:pt x="865" y="216"/>
                  </a:lnTo>
                  <a:lnTo>
                    <a:pt x="865" y="216"/>
                  </a:lnTo>
                  <a:lnTo>
                    <a:pt x="865" y="222"/>
                  </a:lnTo>
                  <a:lnTo>
                    <a:pt x="865" y="222"/>
                  </a:lnTo>
                  <a:lnTo>
                    <a:pt x="865" y="222"/>
                  </a:lnTo>
                  <a:lnTo>
                    <a:pt x="860" y="216"/>
                  </a:lnTo>
                  <a:lnTo>
                    <a:pt x="860" y="216"/>
                  </a:lnTo>
                  <a:lnTo>
                    <a:pt x="860" y="211"/>
                  </a:lnTo>
                  <a:lnTo>
                    <a:pt x="865" y="211"/>
                  </a:lnTo>
                  <a:lnTo>
                    <a:pt x="865" y="211"/>
                  </a:lnTo>
                  <a:close/>
                  <a:moveTo>
                    <a:pt x="877" y="216"/>
                  </a:moveTo>
                  <a:lnTo>
                    <a:pt x="877" y="216"/>
                  </a:lnTo>
                  <a:lnTo>
                    <a:pt x="882" y="216"/>
                  </a:lnTo>
                  <a:lnTo>
                    <a:pt x="882" y="222"/>
                  </a:lnTo>
                  <a:lnTo>
                    <a:pt x="877" y="222"/>
                  </a:lnTo>
                  <a:lnTo>
                    <a:pt x="877" y="222"/>
                  </a:lnTo>
                  <a:lnTo>
                    <a:pt x="877" y="222"/>
                  </a:lnTo>
                  <a:lnTo>
                    <a:pt x="877" y="222"/>
                  </a:lnTo>
                  <a:lnTo>
                    <a:pt x="877" y="216"/>
                  </a:lnTo>
                  <a:lnTo>
                    <a:pt x="877" y="216"/>
                  </a:lnTo>
                  <a:lnTo>
                    <a:pt x="877" y="216"/>
                  </a:lnTo>
                  <a:lnTo>
                    <a:pt x="877" y="216"/>
                  </a:lnTo>
                  <a:close/>
                  <a:moveTo>
                    <a:pt x="893" y="222"/>
                  </a:moveTo>
                  <a:lnTo>
                    <a:pt x="893" y="222"/>
                  </a:lnTo>
                  <a:lnTo>
                    <a:pt x="893" y="222"/>
                  </a:lnTo>
                  <a:lnTo>
                    <a:pt x="893" y="222"/>
                  </a:lnTo>
                  <a:lnTo>
                    <a:pt x="893" y="227"/>
                  </a:lnTo>
                  <a:lnTo>
                    <a:pt x="888" y="227"/>
                  </a:lnTo>
                  <a:lnTo>
                    <a:pt x="888" y="227"/>
                  </a:lnTo>
                  <a:lnTo>
                    <a:pt x="888" y="227"/>
                  </a:lnTo>
                  <a:lnTo>
                    <a:pt x="888" y="222"/>
                  </a:lnTo>
                  <a:lnTo>
                    <a:pt x="888" y="222"/>
                  </a:lnTo>
                  <a:lnTo>
                    <a:pt x="893" y="222"/>
                  </a:lnTo>
                  <a:lnTo>
                    <a:pt x="893" y="222"/>
                  </a:lnTo>
                  <a:close/>
                  <a:moveTo>
                    <a:pt x="904" y="222"/>
                  </a:moveTo>
                  <a:lnTo>
                    <a:pt x="904" y="222"/>
                  </a:lnTo>
                  <a:lnTo>
                    <a:pt x="910" y="222"/>
                  </a:lnTo>
                  <a:lnTo>
                    <a:pt x="910" y="227"/>
                  </a:lnTo>
                  <a:lnTo>
                    <a:pt x="904" y="227"/>
                  </a:lnTo>
                  <a:lnTo>
                    <a:pt x="904" y="227"/>
                  </a:lnTo>
                  <a:lnTo>
                    <a:pt x="904" y="227"/>
                  </a:lnTo>
                  <a:lnTo>
                    <a:pt x="899" y="227"/>
                  </a:lnTo>
                  <a:lnTo>
                    <a:pt x="899" y="227"/>
                  </a:lnTo>
                  <a:lnTo>
                    <a:pt x="904" y="222"/>
                  </a:lnTo>
                  <a:lnTo>
                    <a:pt x="904" y="222"/>
                  </a:lnTo>
                  <a:lnTo>
                    <a:pt x="904" y="222"/>
                  </a:lnTo>
                  <a:close/>
                  <a:moveTo>
                    <a:pt x="921" y="227"/>
                  </a:moveTo>
                  <a:lnTo>
                    <a:pt x="921" y="227"/>
                  </a:lnTo>
                  <a:lnTo>
                    <a:pt x="921" y="227"/>
                  </a:lnTo>
                  <a:lnTo>
                    <a:pt x="921" y="233"/>
                  </a:lnTo>
                  <a:lnTo>
                    <a:pt x="921" y="233"/>
                  </a:lnTo>
                  <a:lnTo>
                    <a:pt x="915" y="233"/>
                  </a:lnTo>
                  <a:lnTo>
                    <a:pt x="915" y="233"/>
                  </a:lnTo>
                  <a:lnTo>
                    <a:pt x="915" y="233"/>
                  </a:lnTo>
                  <a:lnTo>
                    <a:pt x="915" y="227"/>
                  </a:lnTo>
                  <a:lnTo>
                    <a:pt x="915" y="227"/>
                  </a:lnTo>
                  <a:lnTo>
                    <a:pt x="921" y="227"/>
                  </a:lnTo>
                  <a:lnTo>
                    <a:pt x="921" y="227"/>
                  </a:lnTo>
                  <a:close/>
                  <a:moveTo>
                    <a:pt x="932" y="227"/>
                  </a:moveTo>
                  <a:lnTo>
                    <a:pt x="932" y="227"/>
                  </a:lnTo>
                  <a:lnTo>
                    <a:pt x="932" y="233"/>
                  </a:lnTo>
                  <a:lnTo>
                    <a:pt x="938" y="233"/>
                  </a:lnTo>
                  <a:lnTo>
                    <a:pt x="932" y="238"/>
                  </a:lnTo>
                  <a:lnTo>
                    <a:pt x="932" y="238"/>
                  </a:lnTo>
                  <a:lnTo>
                    <a:pt x="932" y="238"/>
                  </a:lnTo>
                  <a:lnTo>
                    <a:pt x="926" y="233"/>
                  </a:lnTo>
                  <a:lnTo>
                    <a:pt x="926" y="233"/>
                  </a:lnTo>
                  <a:lnTo>
                    <a:pt x="932" y="227"/>
                  </a:lnTo>
                  <a:lnTo>
                    <a:pt x="932" y="227"/>
                  </a:lnTo>
                  <a:lnTo>
                    <a:pt x="932" y="227"/>
                  </a:lnTo>
                  <a:close/>
                  <a:moveTo>
                    <a:pt x="943" y="233"/>
                  </a:moveTo>
                  <a:lnTo>
                    <a:pt x="943" y="233"/>
                  </a:lnTo>
                  <a:lnTo>
                    <a:pt x="949" y="233"/>
                  </a:lnTo>
                  <a:lnTo>
                    <a:pt x="949" y="238"/>
                  </a:lnTo>
                  <a:lnTo>
                    <a:pt x="949" y="238"/>
                  </a:lnTo>
                  <a:lnTo>
                    <a:pt x="943" y="238"/>
                  </a:lnTo>
                  <a:lnTo>
                    <a:pt x="943" y="238"/>
                  </a:lnTo>
                  <a:lnTo>
                    <a:pt x="943" y="238"/>
                  </a:lnTo>
                  <a:lnTo>
                    <a:pt x="943" y="238"/>
                  </a:lnTo>
                  <a:lnTo>
                    <a:pt x="943" y="233"/>
                  </a:lnTo>
                  <a:lnTo>
                    <a:pt x="943" y="233"/>
                  </a:lnTo>
                  <a:lnTo>
                    <a:pt x="943" y="233"/>
                  </a:lnTo>
                  <a:close/>
                  <a:moveTo>
                    <a:pt x="960" y="238"/>
                  </a:moveTo>
                  <a:lnTo>
                    <a:pt x="960" y="238"/>
                  </a:lnTo>
                  <a:lnTo>
                    <a:pt x="960" y="238"/>
                  </a:lnTo>
                  <a:lnTo>
                    <a:pt x="960" y="238"/>
                  </a:lnTo>
                  <a:lnTo>
                    <a:pt x="960" y="244"/>
                  </a:lnTo>
                  <a:lnTo>
                    <a:pt x="960" y="244"/>
                  </a:lnTo>
                  <a:lnTo>
                    <a:pt x="960" y="244"/>
                  </a:lnTo>
                  <a:lnTo>
                    <a:pt x="954" y="244"/>
                  </a:lnTo>
                  <a:lnTo>
                    <a:pt x="954" y="238"/>
                  </a:lnTo>
                  <a:lnTo>
                    <a:pt x="954" y="238"/>
                  </a:lnTo>
                  <a:lnTo>
                    <a:pt x="960" y="238"/>
                  </a:lnTo>
                  <a:lnTo>
                    <a:pt x="960" y="238"/>
                  </a:lnTo>
                  <a:close/>
                  <a:moveTo>
                    <a:pt x="971" y="238"/>
                  </a:moveTo>
                  <a:lnTo>
                    <a:pt x="971" y="238"/>
                  </a:lnTo>
                  <a:lnTo>
                    <a:pt x="976" y="244"/>
                  </a:lnTo>
                  <a:lnTo>
                    <a:pt x="976" y="244"/>
                  </a:lnTo>
                  <a:lnTo>
                    <a:pt x="971" y="244"/>
                  </a:lnTo>
                  <a:lnTo>
                    <a:pt x="971" y="244"/>
                  </a:lnTo>
                  <a:lnTo>
                    <a:pt x="971" y="244"/>
                  </a:lnTo>
                  <a:lnTo>
                    <a:pt x="971" y="244"/>
                  </a:lnTo>
                  <a:lnTo>
                    <a:pt x="971" y="244"/>
                  </a:lnTo>
                  <a:lnTo>
                    <a:pt x="971" y="238"/>
                  </a:lnTo>
                  <a:lnTo>
                    <a:pt x="971" y="238"/>
                  </a:lnTo>
                  <a:lnTo>
                    <a:pt x="971" y="238"/>
                  </a:lnTo>
                  <a:close/>
                  <a:moveTo>
                    <a:pt x="987" y="244"/>
                  </a:moveTo>
                  <a:lnTo>
                    <a:pt x="987" y="244"/>
                  </a:lnTo>
                  <a:lnTo>
                    <a:pt x="987" y="244"/>
                  </a:lnTo>
                  <a:lnTo>
                    <a:pt x="987" y="249"/>
                  </a:lnTo>
                  <a:lnTo>
                    <a:pt x="987" y="249"/>
                  </a:lnTo>
                  <a:lnTo>
                    <a:pt x="982" y="249"/>
                  </a:lnTo>
                  <a:lnTo>
                    <a:pt x="982" y="249"/>
                  </a:lnTo>
                  <a:lnTo>
                    <a:pt x="982" y="249"/>
                  </a:lnTo>
                  <a:lnTo>
                    <a:pt x="982" y="244"/>
                  </a:lnTo>
                  <a:lnTo>
                    <a:pt x="982" y="244"/>
                  </a:lnTo>
                  <a:lnTo>
                    <a:pt x="987" y="244"/>
                  </a:lnTo>
                  <a:lnTo>
                    <a:pt x="987" y="244"/>
                  </a:lnTo>
                  <a:close/>
                  <a:moveTo>
                    <a:pt x="999" y="244"/>
                  </a:moveTo>
                  <a:lnTo>
                    <a:pt x="999" y="244"/>
                  </a:lnTo>
                  <a:lnTo>
                    <a:pt x="1004" y="249"/>
                  </a:lnTo>
                  <a:lnTo>
                    <a:pt x="1004" y="249"/>
                  </a:lnTo>
                  <a:lnTo>
                    <a:pt x="999" y="255"/>
                  </a:lnTo>
                  <a:lnTo>
                    <a:pt x="999" y="255"/>
                  </a:lnTo>
                  <a:lnTo>
                    <a:pt x="999" y="255"/>
                  </a:lnTo>
                  <a:lnTo>
                    <a:pt x="993" y="249"/>
                  </a:lnTo>
                  <a:lnTo>
                    <a:pt x="993" y="249"/>
                  </a:lnTo>
                  <a:lnTo>
                    <a:pt x="999" y="244"/>
                  </a:lnTo>
                  <a:lnTo>
                    <a:pt x="999" y="244"/>
                  </a:lnTo>
                  <a:lnTo>
                    <a:pt x="999" y="244"/>
                  </a:lnTo>
                  <a:close/>
                  <a:moveTo>
                    <a:pt x="1015" y="249"/>
                  </a:moveTo>
                  <a:lnTo>
                    <a:pt x="1015" y="249"/>
                  </a:lnTo>
                  <a:lnTo>
                    <a:pt x="1015" y="249"/>
                  </a:lnTo>
                  <a:lnTo>
                    <a:pt x="1015" y="255"/>
                  </a:lnTo>
                  <a:lnTo>
                    <a:pt x="1015" y="255"/>
                  </a:lnTo>
                  <a:lnTo>
                    <a:pt x="1010" y="255"/>
                  </a:lnTo>
                  <a:lnTo>
                    <a:pt x="1010" y="255"/>
                  </a:lnTo>
                  <a:lnTo>
                    <a:pt x="1010" y="255"/>
                  </a:lnTo>
                  <a:lnTo>
                    <a:pt x="1010" y="255"/>
                  </a:lnTo>
                  <a:lnTo>
                    <a:pt x="1010" y="249"/>
                  </a:lnTo>
                  <a:lnTo>
                    <a:pt x="1015" y="249"/>
                  </a:lnTo>
                  <a:lnTo>
                    <a:pt x="1015" y="249"/>
                  </a:lnTo>
                  <a:close/>
                  <a:moveTo>
                    <a:pt x="1026" y="255"/>
                  </a:moveTo>
                  <a:lnTo>
                    <a:pt x="1026" y="255"/>
                  </a:lnTo>
                  <a:lnTo>
                    <a:pt x="1026" y="255"/>
                  </a:lnTo>
                  <a:lnTo>
                    <a:pt x="1032" y="255"/>
                  </a:lnTo>
                  <a:lnTo>
                    <a:pt x="1026" y="260"/>
                  </a:lnTo>
                  <a:lnTo>
                    <a:pt x="1026" y="260"/>
                  </a:lnTo>
                  <a:lnTo>
                    <a:pt x="1026" y="260"/>
                  </a:lnTo>
                  <a:lnTo>
                    <a:pt x="1021" y="260"/>
                  </a:lnTo>
                  <a:lnTo>
                    <a:pt x="1021" y="255"/>
                  </a:lnTo>
                  <a:lnTo>
                    <a:pt x="1026" y="255"/>
                  </a:lnTo>
                  <a:lnTo>
                    <a:pt x="1026" y="255"/>
                  </a:lnTo>
                  <a:lnTo>
                    <a:pt x="1026" y="255"/>
                  </a:lnTo>
                  <a:close/>
                  <a:moveTo>
                    <a:pt x="1037" y="255"/>
                  </a:moveTo>
                  <a:lnTo>
                    <a:pt x="1037" y="255"/>
                  </a:lnTo>
                  <a:lnTo>
                    <a:pt x="1043" y="260"/>
                  </a:lnTo>
                  <a:lnTo>
                    <a:pt x="1043" y="260"/>
                  </a:lnTo>
                  <a:lnTo>
                    <a:pt x="1043" y="260"/>
                  </a:lnTo>
                  <a:lnTo>
                    <a:pt x="1037" y="260"/>
                  </a:lnTo>
                  <a:lnTo>
                    <a:pt x="1037" y="260"/>
                  </a:lnTo>
                  <a:lnTo>
                    <a:pt x="1037" y="260"/>
                  </a:lnTo>
                  <a:lnTo>
                    <a:pt x="1037" y="260"/>
                  </a:lnTo>
                  <a:lnTo>
                    <a:pt x="1037" y="255"/>
                  </a:lnTo>
                  <a:lnTo>
                    <a:pt x="1037" y="255"/>
                  </a:lnTo>
                  <a:lnTo>
                    <a:pt x="1037" y="255"/>
                  </a:lnTo>
                  <a:close/>
                  <a:moveTo>
                    <a:pt x="1054" y="260"/>
                  </a:moveTo>
                  <a:lnTo>
                    <a:pt x="1054" y="260"/>
                  </a:lnTo>
                  <a:lnTo>
                    <a:pt x="1054" y="260"/>
                  </a:lnTo>
                  <a:lnTo>
                    <a:pt x="1054" y="266"/>
                  </a:lnTo>
                  <a:lnTo>
                    <a:pt x="1054" y="266"/>
                  </a:lnTo>
                  <a:lnTo>
                    <a:pt x="1054" y="266"/>
                  </a:lnTo>
                  <a:lnTo>
                    <a:pt x="1054" y="266"/>
                  </a:lnTo>
                  <a:lnTo>
                    <a:pt x="1049" y="266"/>
                  </a:lnTo>
                  <a:lnTo>
                    <a:pt x="1049" y="260"/>
                  </a:lnTo>
                  <a:lnTo>
                    <a:pt x="1049" y="260"/>
                  </a:lnTo>
                  <a:lnTo>
                    <a:pt x="1054" y="260"/>
                  </a:lnTo>
                  <a:lnTo>
                    <a:pt x="1054" y="260"/>
                  </a:lnTo>
                  <a:close/>
                  <a:moveTo>
                    <a:pt x="1065" y="260"/>
                  </a:moveTo>
                  <a:lnTo>
                    <a:pt x="1065" y="260"/>
                  </a:lnTo>
                  <a:lnTo>
                    <a:pt x="1071" y="266"/>
                  </a:lnTo>
                  <a:lnTo>
                    <a:pt x="1071" y="266"/>
                  </a:lnTo>
                  <a:lnTo>
                    <a:pt x="1065" y="272"/>
                  </a:lnTo>
                  <a:lnTo>
                    <a:pt x="1065" y="272"/>
                  </a:lnTo>
                  <a:lnTo>
                    <a:pt x="1065" y="272"/>
                  </a:lnTo>
                  <a:lnTo>
                    <a:pt x="1065" y="266"/>
                  </a:lnTo>
                  <a:lnTo>
                    <a:pt x="1065" y="266"/>
                  </a:lnTo>
                  <a:lnTo>
                    <a:pt x="1065" y="266"/>
                  </a:lnTo>
                  <a:lnTo>
                    <a:pt x="1065" y="260"/>
                  </a:lnTo>
                  <a:lnTo>
                    <a:pt x="1065" y="260"/>
                  </a:lnTo>
                  <a:close/>
                  <a:moveTo>
                    <a:pt x="1082" y="266"/>
                  </a:moveTo>
                  <a:lnTo>
                    <a:pt x="1082" y="266"/>
                  </a:lnTo>
                  <a:lnTo>
                    <a:pt x="1082" y="266"/>
                  </a:lnTo>
                  <a:lnTo>
                    <a:pt x="1082" y="272"/>
                  </a:lnTo>
                  <a:lnTo>
                    <a:pt x="1082" y="272"/>
                  </a:lnTo>
                  <a:lnTo>
                    <a:pt x="1076" y="272"/>
                  </a:lnTo>
                  <a:lnTo>
                    <a:pt x="1076" y="272"/>
                  </a:lnTo>
                  <a:lnTo>
                    <a:pt x="1076" y="272"/>
                  </a:lnTo>
                  <a:lnTo>
                    <a:pt x="1076" y="272"/>
                  </a:lnTo>
                  <a:lnTo>
                    <a:pt x="1076" y="266"/>
                  </a:lnTo>
                  <a:lnTo>
                    <a:pt x="1082" y="266"/>
                  </a:lnTo>
                  <a:lnTo>
                    <a:pt x="1082" y="266"/>
                  </a:lnTo>
                  <a:close/>
                  <a:moveTo>
                    <a:pt x="1093" y="272"/>
                  </a:moveTo>
                  <a:lnTo>
                    <a:pt x="1093" y="272"/>
                  </a:lnTo>
                  <a:lnTo>
                    <a:pt x="1098" y="272"/>
                  </a:lnTo>
                  <a:lnTo>
                    <a:pt x="1098" y="272"/>
                  </a:lnTo>
                  <a:lnTo>
                    <a:pt x="1093" y="277"/>
                  </a:lnTo>
                  <a:lnTo>
                    <a:pt x="1093" y="277"/>
                  </a:lnTo>
                  <a:lnTo>
                    <a:pt x="1093" y="277"/>
                  </a:lnTo>
                  <a:lnTo>
                    <a:pt x="1087" y="277"/>
                  </a:lnTo>
                  <a:lnTo>
                    <a:pt x="1087" y="272"/>
                  </a:lnTo>
                  <a:lnTo>
                    <a:pt x="1093" y="272"/>
                  </a:lnTo>
                  <a:lnTo>
                    <a:pt x="1093" y="272"/>
                  </a:lnTo>
                  <a:lnTo>
                    <a:pt x="1093" y="272"/>
                  </a:lnTo>
                  <a:close/>
                  <a:moveTo>
                    <a:pt x="1110" y="272"/>
                  </a:moveTo>
                  <a:lnTo>
                    <a:pt x="1110" y="272"/>
                  </a:lnTo>
                  <a:lnTo>
                    <a:pt x="1110" y="277"/>
                  </a:lnTo>
                  <a:lnTo>
                    <a:pt x="1110" y="277"/>
                  </a:lnTo>
                  <a:lnTo>
                    <a:pt x="1110" y="277"/>
                  </a:lnTo>
                  <a:lnTo>
                    <a:pt x="1104" y="277"/>
                  </a:lnTo>
                  <a:lnTo>
                    <a:pt x="1104" y="277"/>
                  </a:lnTo>
                  <a:lnTo>
                    <a:pt x="1104" y="277"/>
                  </a:lnTo>
                  <a:lnTo>
                    <a:pt x="1104" y="277"/>
                  </a:lnTo>
                  <a:lnTo>
                    <a:pt x="1104" y="272"/>
                  </a:lnTo>
                  <a:lnTo>
                    <a:pt x="1110" y="272"/>
                  </a:lnTo>
                  <a:lnTo>
                    <a:pt x="1110" y="272"/>
                  </a:lnTo>
                  <a:close/>
                  <a:moveTo>
                    <a:pt x="1121" y="277"/>
                  </a:moveTo>
                  <a:lnTo>
                    <a:pt x="1121" y="277"/>
                  </a:lnTo>
                  <a:lnTo>
                    <a:pt x="1121" y="277"/>
                  </a:lnTo>
                  <a:lnTo>
                    <a:pt x="1126" y="283"/>
                  </a:lnTo>
                  <a:lnTo>
                    <a:pt x="1121" y="283"/>
                  </a:lnTo>
                  <a:lnTo>
                    <a:pt x="1121" y="283"/>
                  </a:lnTo>
                  <a:lnTo>
                    <a:pt x="1121" y="283"/>
                  </a:lnTo>
                  <a:lnTo>
                    <a:pt x="1115" y="283"/>
                  </a:lnTo>
                  <a:lnTo>
                    <a:pt x="1115" y="277"/>
                  </a:lnTo>
                  <a:lnTo>
                    <a:pt x="1121" y="277"/>
                  </a:lnTo>
                  <a:lnTo>
                    <a:pt x="1121" y="277"/>
                  </a:lnTo>
                  <a:lnTo>
                    <a:pt x="1121" y="277"/>
                  </a:lnTo>
                  <a:close/>
                  <a:moveTo>
                    <a:pt x="1132" y="277"/>
                  </a:moveTo>
                  <a:lnTo>
                    <a:pt x="1132" y="277"/>
                  </a:lnTo>
                  <a:lnTo>
                    <a:pt x="1137" y="283"/>
                  </a:lnTo>
                  <a:lnTo>
                    <a:pt x="1137" y="283"/>
                  </a:lnTo>
                  <a:lnTo>
                    <a:pt x="1137" y="288"/>
                  </a:lnTo>
                  <a:lnTo>
                    <a:pt x="1132" y="288"/>
                  </a:lnTo>
                  <a:lnTo>
                    <a:pt x="1132" y="288"/>
                  </a:lnTo>
                  <a:lnTo>
                    <a:pt x="1132" y="283"/>
                  </a:lnTo>
                  <a:lnTo>
                    <a:pt x="1132" y="283"/>
                  </a:lnTo>
                  <a:lnTo>
                    <a:pt x="1132" y="283"/>
                  </a:lnTo>
                  <a:lnTo>
                    <a:pt x="1132" y="277"/>
                  </a:lnTo>
                  <a:lnTo>
                    <a:pt x="1132" y="277"/>
                  </a:lnTo>
                  <a:close/>
                  <a:moveTo>
                    <a:pt x="1148" y="283"/>
                  </a:moveTo>
                  <a:lnTo>
                    <a:pt x="1148" y="283"/>
                  </a:lnTo>
                  <a:lnTo>
                    <a:pt x="1148" y="283"/>
                  </a:lnTo>
                  <a:lnTo>
                    <a:pt x="1148" y="288"/>
                  </a:lnTo>
                  <a:lnTo>
                    <a:pt x="1148" y="288"/>
                  </a:lnTo>
                  <a:lnTo>
                    <a:pt x="1148" y="288"/>
                  </a:lnTo>
                  <a:lnTo>
                    <a:pt x="1148" y="288"/>
                  </a:lnTo>
                  <a:lnTo>
                    <a:pt x="1143" y="288"/>
                  </a:lnTo>
                  <a:lnTo>
                    <a:pt x="1143" y="288"/>
                  </a:lnTo>
                  <a:lnTo>
                    <a:pt x="1143" y="283"/>
                  </a:lnTo>
                  <a:lnTo>
                    <a:pt x="1148" y="283"/>
                  </a:lnTo>
                  <a:lnTo>
                    <a:pt x="1148" y="283"/>
                  </a:lnTo>
                  <a:close/>
                  <a:moveTo>
                    <a:pt x="1159" y="288"/>
                  </a:moveTo>
                  <a:lnTo>
                    <a:pt x="1159" y="288"/>
                  </a:lnTo>
                  <a:lnTo>
                    <a:pt x="1165" y="288"/>
                  </a:lnTo>
                  <a:lnTo>
                    <a:pt x="1165" y="288"/>
                  </a:lnTo>
                  <a:lnTo>
                    <a:pt x="1159" y="294"/>
                  </a:lnTo>
                  <a:lnTo>
                    <a:pt x="1159" y="294"/>
                  </a:lnTo>
                  <a:lnTo>
                    <a:pt x="1159" y="294"/>
                  </a:lnTo>
                  <a:lnTo>
                    <a:pt x="1159" y="294"/>
                  </a:lnTo>
                  <a:lnTo>
                    <a:pt x="1159" y="288"/>
                  </a:lnTo>
                  <a:lnTo>
                    <a:pt x="1159" y="288"/>
                  </a:lnTo>
                  <a:lnTo>
                    <a:pt x="1159" y="288"/>
                  </a:lnTo>
                  <a:lnTo>
                    <a:pt x="1159" y="288"/>
                  </a:lnTo>
                  <a:close/>
                  <a:moveTo>
                    <a:pt x="1176" y="288"/>
                  </a:moveTo>
                  <a:lnTo>
                    <a:pt x="1176" y="288"/>
                  </a:lnTo>
                  <a:lnTo>
                    <a:pt x="1176" y="294"/>
                  </a:lnTo>
                  <a:lnTo>
                    <a:pt x="1176" y="294"/>
                  </a:lnTo>
                  <a:lnTo>
                    <a:pt x="1176" y="294"/>
                  </a:lnTo>
                  <a:lnTo>
                    <a:pt x="1171" y="294"/>
                  </a:lnTo>
                  <a:lnTo>
                    <a:pt x="1171" y="294"/>
                  </a:lnTo>
                  <a:lnTo>
                    <a:pt x="1171" y="294"/>
                  </a:lnTo>
                  <a:lnTo>
                    <a:pt x="1171" y="294"/>
                  </a:lnTo>
                  <a:lnTo>
                    <a:pt x="1171" y="288"/>
                  </a:lnTo>
                  <a:lnTo>
                    <a:pt x="1176" y="288"/>
                  </a:lnTo>
                  <a:lnTo>
                    <a:pt x="1176" y="288"/>
                  </a:lnTo>
                  <a:close/>
                  <a:moveTo>
                    <a:pt x="1187" y="294"/>
                  </a:moveTo>
                  <a:lnTo>
                    <a:pt x="1187" y="294"/>
                  </a:lnTo>
                  <a:lnTo>
                    <a:pt x="1193" y="294"/>
                  </a:lnTo>
                  <a:lnTo>
                    <a:pt x="1193" y="299"/>
                  </a:lnTo>
                  <a:lnTo>
                    <a:pt x="1187" y="299"/>
                  </a:lnTo>
                  <a:lnTo>
                    <a:pt x="1187" y="299"/>
                  </a:lnTo>
                  <a:lnTo>
                    <a:pt x="1187" y="299"/>
                  </a:lnTo>
                  <a:lnTo>
                    <a:pt x="1182" y="299"/>
                  </a:lnTo>
                  <a:lnTo>
                    <a:pt x="1182" y="294"/>
                  </a:lnTo>
                  <a:lnTo>
                    <a:pt x="1187" y="294"/>
                  </a:lnTo>
                  <a:lnTo>
                    <a:pt x="1187" y="294"/>
                  </a:lnTo>
                  <a:lnTo>
                    <a:pt x="1187" y="294"/>
                  </a:lnTo>
                  <a:close/>
                  <a:moveTo>
                    <a:pt x="1204" y="294"/>
                  </a:moveTo>
                  <a:lnTo>
                    <a:pt x="1204" y="294"/>
                  </a:lnTo>
                  <a:lnTo>
                    <a:pt x="1204" y="299"/>
                  </a:lnTo>
                  <a:lnTo>
                    <a:pt x="1204" y="299"/>
                  </a:lnTo>
                  <a:lnTo>
                    <a:pt x="1204" y="305"/>
                  </a:lnTo>
                  <a:lnTo>
                    <a:pt x="1198" y="305"/>
                  </a:lnTo>
                  <a:lnTo>
                    <a:pt x="1198" y="305"/>
                  </a:lnTo>
                  <a:lnTo>
                    <a:pt x="1198" y="299"/>
                  </a:lnTo>
                  <a:lnTo>
                    <a:pt x="1198" y="299"/>
                  </a:lnTo>
                  <a:lnTo>
                    <a:pt x="1198" y="299"/>
                  </a:lnTo>
                  <a:lnTo>
                    <a:pt x="1204" y="294"/>
                  </a:lnTo>
                  <a:lnTo>
                    <a:pt x="1204" y="294"/>
                  </a:lnTo>
                  <a:close/>
                  <a:moveTo>
                    <a:pt x="1215" y="299"/>
                  </a:moveTo>
                  <a:lnTo>
                    <a:pt x="1215" y="299"/>
                  </a:lnTo>
                  <a:lnTo>
                    <a:pt x="1215" y="299"/>
                  </a:lnTo>
                  <a:lnTo>
                    <a:pt x="1221" y="305"/>
                  </a:lnTo>
                  <a:lnTo>
                    <a:pt x="1215" y="305"/>
                  </a:lnTo>
                  <a:lnTo>
                    <a:pt x="1215" y="305"/>
                  </a:lnTo>
                  <a:lnTo>
                    <a:pt x="1215" y="305"/>
                  </a:lnTo>
                  <a:lnTo>
                    <a:pt x="1209" y="305"/>
                  </a:lnTo>
                  <a:lnTo>
                    <a:pt x="1209" y="305"/>
                  </a:lnTo>
                  <a:lnTo>
                    <a:pt x="1215" y="299"/>
                  </a:lnTo>
                  <a:lnTo>
                    <a:pt x="1215" y="299"/>
                  </a:lnTo>
                  <a:lnTo>
                    <a:pt x="1215" y="299"/>
                  </a:lnTo>
                  <a:close/>
                  <a:moveTo>
                    <a:pt x="1226" y="305"/>
                  </a:moveTo>
                  <a:lnTo>
                    <a:pt x="1226" y="305"/>
                  </a:lnTo>
                  <a:lnTo>
                    <a:pt x="1232" y="305"/>
                  </a:lnTo>
                  <a:lnTo>
                    <a:pt x="1232" y="305"/>
                  </a:lnTo>
                  <a:lnTo>
                    <a:pt x="1232" y="310"/>
                  </a:lnTo>
                  <a:lnTo>
                    <a:pt x="1226" y="310"/>
                  </a:lnTo>
                  <a:lnTo>
                    <a:pt x="1226" y="310"/>
                  </a:lnTo>
                  <a:lnTo>
                    <a:pt x="1226" y="310"/>
                  </a:lnTo>
                  <a:lnTo>
                    <a:pt x="1226" y="305"/>
                  </a:lnTo>
                  <a:lnTo>
                    <a:pt x="1226" y="305"/>
                  </a:lnTo>
                  <a:lnTo>
                    <a:pt x="1226" y="305"/>
                  </a:lnTo>
                  <a:lnTo>
                    <a:pt x="1226" y="305"/>
                  </a:lnTo>
                  <a:close/>
                  <a:moveTo>
                    <a:pt x="1243" y="305"/>
                  </a:moveTo>
                  <a:lnTo>
                    <a:pt x="1243" y="305"/>
                  </a:lnTo>
                  <a:lnTo>
                    <a:pt x="1243" y="310"/>
                  </a:lnTo>
                  <a:lnTo>
                    <a:pt x="1243" y="310"/>
                  </a:lnTo>
                  <a:lnTo>
                    <a:pt x="1243" y="310"/>
                  </a:lnTo>
                  <a:lnTo>
                    <a:pt x="1243" y="316"/>
                  </a:lnTo>
                  <a:lnTo>
                    <a:pt x="1243" y="316"/>
                  </a:lnTo>
                  <a:lnTo>
                    <a:pt x="1237" y="310"/>
                  </a:lnTo>
                  <a:lnTo>
                    <a:pt x="1237" y="310"/>
                  </a:lnTo>
                  <a:lnTo>
                    <a:pt x="1237" y="305"/>
                  </a:lnTo>
                  <a:lnTo>
                    <a:pt x="1243" y="305"/>
                  </a:lnTo>
                  <a:lnTo>
                    <a:pt x="1243" y="305"/>
                  </a:lnTo>
                  <a:close/>
                  <a:moveTo>
                    <a:pt x="1254" y="310"/>
                  </a:moveTo>
                  <a:lnTo>
                    <a:pt x="1254" y="310"/>
                  </a:lnTo>
                  <a:lnTo>
                    <a:pt x="1259" y="310"/>
                  </a:lnTo>
                  <a:lnTo>
                    <a:pt x="1259" y="316"/>
                  </a:lnTo>
                  <a:lnTo>
                    <a:pt x="1254" y="316"/>
                  </a:lnTo>
                  <a:lnTo>
                    <a:pt x="1254" y="316"/>
                  </a:lnTo>
                  <a:lnTo>
                    <a:pt x="1254" y="316"/>
                  </a:lnTo>
                  <a:lnTo>
                    <a:pt x="1254" y="316"/>
                  </a:lnTo>
                  <a:lnTo>
                    <a:pt x="1254" y="310"/>
                  </a:lnTo>
                  <a:lnTo>
                    <a:pt x="1254" y="310"/>
                  </a:lnTo>
                  <a:lnTo>
                    <a:pt x="1254" y="310"/>
                  </a:lnTo>
                  <a:lnTo>
                    <a:pt x="1254" y="310"/>
                  </a:lnTo>
                  <a:close/>
                  <a:moveTo>
                    <a:pt x="1270" y="316"/>
                  </a:moveTo>
                  <a:lnTo>
                    <a:pt x="1270" y="316"/>
                  </a:lnTo>
                  <a:lnTo>
                    <a:pt x="1270" y="316"/>
                  </a:lnTo>
                  <a:lnTo>
                    <a:pt x="1270" y="316"/>
                  </a:lnTo>
                  <a:lnTo>
                    <a:pt x="1270" y="321"/>
                  </a:lnTo>
                  <a:lnTo>
                    <a:pt x="1265" y="321"/>
                  </a:lnTo>
                  <a:lnTo>
                    <a:pt x="1265" y="321"/>
                  </a:lnTo>
                  <a:lnTo>
                    <a:pt x="1265" y="316"/>
                  </a:lnTo>
                  <a:lnTo>
                    <a:pt x="1265" y="316"/>
                  </a:lnTo>
                  <a:lnTo>
                    <a:pt x="1265" y="316"/>
                  </a:lnTo>
                  <a:lnTo>
                    <a:pt x="1270" y="316"/>
                  </a:lnTo>
                  <a:lnTo>
                    <a:pt x="1270" y="316"/>
                  </a:lnTo>
                  <a:close/>
                  <a:moveTo>
                    <a:pt x="1282" y="316"/>
                  </a:moveTo>
                  <a:lnTo>
                    <a:pt x="1282" y="316"/>
                  </a:lnTo>
                  <a:lnTo>
                    <a:pt x="1287" y="316"/>
                  </a:lnTo>
                  <a:lnTo>
                    <a:pt x="1287" y="321"/>
                  </a:lnTo>
                  <a:lnTo>
                    <a:pt x="1282" y="321"/>
                  </a:lnTo>
                  <a:lnTo>
                    <a:pt x="1282" y="321"/>
                  </a:lnTo>
                  <a:lnTo>
                    <a:pt x="1282" y="321"/>
                  </a:lnTo>
                  <a:lnTo>
                    <a:pt x="1276" y="321"/>
                  </a:lnTo>
                  <a:lnTo>
                    <a:pt x="1276" y="321"/>
                  </a:lnTo>
                  <a:lnTo>
                    <a:pt x="1282" y="316"/>
                  </a:lnTo>
                  <a:lnTo>
                    <a:pt x="1282" y="316"/>
                  </a:lnTo>
                  <a:lnTo>
                    <a:pt x="1282" y="316"/>
                  </a:lnTo>
                  <a:close/>
                  <a:moveTo>
                    <a:pt x="1298" y="321"/>
                  </a:moveTo>
                  <a:lnTo>
                    <a:pt x="1298" y="321"/>
                  </a:lnTo>
                  <a:lnTo>
                    <a:pt x="1298" y="321"/>
                  </a:lnTo>
                  <a:lnTo>
                    <a:pt x="1298" y="321"/>
                  </a:lnTo>
                  <a:lnTo>
                    <a:pt x="1298" y="327"/>
                  </a:lnTo>
                  <a:lnTo>
                    <a:pt x="1293" y="327"/>
                  </a:lnTo>
                  <a:lnTo>
                    <a:pt x="1293" y="327"/>
                  </a:lnTo>
                  <a:lnTo>
                    <a:pt x="1293" y="327"/>
                  </a:lnTo>
                  <a:lnTo>
                    <a:pt x="1293" y="321"/>
                  </a:lnTo>
                  <a:lnTo>
                    <a:pt x="1293" y="321"/>
                  </a:lnTo>
                  <a:lnTo>
                    <a:pt x="1298" y="321"/>
                  </a:lnTo>
                  <a:lnTo>
                    <a:pt x="1298" y="321"/>
                  </a:lnTo>
                  <a:close/>
                  <a:moveTo>
                    <a:pt x="1309" y="321"/>
                  </a:moveTo>
                  <a:lnTo>
                    <a:pt x="1309" y="321"/>
                  </a:lnTo>
                  <a:lnTo>
                    <a:pt x="1309" y="327"/>
                  </a:lnTo>
                  <a:lnTo>
                    <a:pt x="1315" y="327"/>
                  </a:lnTo>
                  <a:lnTo>
                    <a:pt x="1309" y="327"/>
                  </a:lnTo>
                  <a:lnTo>
                    <a:pt x="1309" y="332"/>
                  </a:lnTo>
                  <a:lnTo>
                    <a:pt x="1309" y="332"/>
                  </a:lnTo>
                  <a:lnTo>
                    <a:pt x="1304" y="327"/>
                  </a:lnTo>
                  <a:lnTo>
                    <a:pt x="1304" y="327"/>
                  </a:lnTo>
                  <a:lnTo>
                    <a:pt x="1309" y="321"/>
                  </a:lnTo>
                  <a:lnTo>
                    <a:pt x="1309" y="321"/>
                  </a:lnTo>
                  <a:lnTo>
                    <a:pt x="1309" y="321"/>
                  </a:lnTo>
                  <a:close/>
                  <a:moveTo>
                    <a:pt x="1320" y="327"/>
                  </a:moveTo>
                  <a:lnTo>
                    <a:pt x="1320" y="327"/>
                  </a:lnTo>
                  <a:lnTo>
                    <a:pt x="1326" y="327"/>
                  </a:lnTo>
                  <a:lnTo>
                    <a:pt x="1326" y="332"/>
                  </a:lnTo>
                  <a:lnTo>
                    <a:pt x="1326" y="332"/>
                  </a:lnTo>
                  <a:lnTo>
                    <a:pt x="1320" y="332"/>
                  </a:lnTo>
                  <a:lnTo>
                    <a:pt x="1320" y="332"/>
                  </a:lnTo>
                  <a:lnTo>
                    <a:pt x="1320" y="332"/>
                  </a:lnTo>
                  <a:lnTo>
                    <a:pt x="1320" y="327"/>
                  </a:lnTo>
                  <a:lnTo>
                    <a:pt x="1320" y="327"/>
                  </a:lnTo>
                  <a:lnTo>
                    <a:pt x="1320" y="327"/>
                  </a:lnTo>
                  <a:lnTo>
                    <a:pt x="1320" y="327"/>
                  </a:lnTo>
                  <a:close/>
                  <a:moveTo>
                    <a:pt x="1337" y="332"/>
                  </a:moveTo>
                  <a:lnTo>
                    <a:pt x="1337" y="332"/>
                  </a:lnTo>
                  <a:lnTo>
                    <a:pt x="1337" y="332"/>
                  </a:lnTo>
                  <a:lnTo>
                    <a:pt x="1337" y="332"/>
                  </a:lnTo>
                  <a:lnTo>
                    <a:pt x="1337" y="338"/>
                  </a:lnTo>
                  <a:lnTo>
                    <a:pt x="1337" y="338"/>
                  </a:lnTo>
                  <a:lnTo>
                    <a:pt x="1337" y="338"/>
                  </a:lnTo>
                  <a:lnTo>
                    <a:pt x="1331" y="332"/>
                  </a:lnTo>
                  <a:lnTo>
                    <a:pt x="1331" y="332"/>
                  </a:lnTo>
                  <a:lnTo>
                    <a:pt x="1331" y="332"/>
                  </a:lnTo>
                  <a:lnTo>
                    <a:pt x="1337" y="332"/>
                  </a:lnTo>
                  <a:lnTo>
                    <a:pt x="1337" y="332"/>
                  </a:lnTo>
                  <a:close/>
                  <a:moveTo>
                    <a:pt x="1348" y="332"/>
                  </a:moveTo>
                  <a:lnTo>
                    <a:pt x="1348" y="332"/>
                  </a:lnTo>
                  <a:lnTo>
                    <a:pt x="1354" y="332"/>
                  </a:lnTo>
                  <a:lnTo>
                    <a:pt x="1354" y="338"/>
                  </a:lnTo>
                  <a:lnTo>
                    <a:pt x="1348" y="338"/>
                  </a:lnTo>
                  <a:lnTo>
                    <a:pt x="1348" y="338"/>
                  </a:lnTo>
                  <a:lnTo>
                    <a:pt x="1348" y="338"/>
                  </a:lnTo>
                  <a:lnTo>
                    <a:pt x="1348" y="338"/>
                  </a:lnTo>
                  <a:lnTo>
                    <a:pt x="1348" y="338"/>
                  </a:lnTo>
                  <a:lnTo>
                    <a:pt x="1348" y="332"/>
                  </a:lnTo>
                  <a:lnTo>
                    <a:pt x="1348" y="332"/>
                  </a:lnTo>
                  <a:lnTo>
                    <a:pt x="1348" y="332"/>
                  </a:lnTo>
                  <a:close/>
                  <a:moveTo>
                    <a:pt x="1365" y="338"/>
                  </a:moveTo>
                  <a:lnTo>
                    <a:pt x="1365" y="338"/>
                  </a:lnTo>
                  <a:lnTo>
                    <a:pt x="1365" y="338"/>
                  </a:lnTo>
                  <a:lnTo>
                    <a:pt x="1365" y="338"/>
                  </a:lnTo>
                  <a:lnTo>
                    <a:pt x="1365" y="343"/>
                  </a:lnTo>
                  <a:lnTo>
                    <a:pt x="1359" y="343"/>
                  </a:lnTo>
                  <a:lnTo>
                    <a:pt x="1359" y="343"/>
                  </a:lnTo>
                  <a:lnTo>
                    <a:pt x="1359" y="343"/>
                  </a:lnTo>
                  <a:lnTo>
                    <a:pt x="1359" y="338"/>
                  </a:lnTo>
                  <a:lnTo>
                    <a:pt x="1359" y="338"/>
                  </a:lnTo>
                  <a:lnTo>
                    <a:pt x="1365" y="338"/>
                  </a:lnTo>
                  <a:lnTo>
                    <a:pt x="1365" y="338"/>
                  </a:lnTo>
                  <a:close/>
                  <a:moveTo>
                    <a:pt x="1376" y="338"/>
                  </a:moveTo>
                  <a:lnTo>
                    <a:pt x="1376" y="338"/>
                  </a:lnTo>
                  <a:lnTo>
                    <a:pt x="1381" y="343"/>
                  </a:lnTo>
                  <a:lnTo>
                    <a:pt x="1381" y="343"/>
                  </a:lnTo>
                  <a:lnTo>
                    <a:pt x="1376" y="343"/>
                  </a:lnTo>
                  <a:lnTo>
                    <a:pt x="1376" y="349"/>
                  </a:lnTo>
                  <a:lnTo>
                    <a:pt x="1376" y="349"/>
                  </a:lnTo>
                  <a:lnTo>
                    <a:pt x="1370" y="343"/>
                  </a:lnTo>
                  <a:lnTo>
                    <a:pt x="1370" y="343"/>
                  </a:lnTo>
                  <a:lnTo>
                    <a:pt x="1376" y="338"/>
                  </a:lnTo>
                  <a:lnTo>
                    <a:pt x="1376" y="338"/>
                  </a:lnTo>
                  <a:lnTo>
                    <a:pt x="1376" y="338"/>
                  </a:lnTo>
                  <a:close/>
                  <a:moveTo>
                    <a:pt x="1393" y="343"/>
                  </a:moveTo>
                  <a:lnTo>
                    <a:pt x="1393" y="343"/>
                  </a:lnTo>
                  <a:lnTo>
                    <a:pt x="1393" y="343"/>
                  </a:lnTo>
                  <a:lnTo>
                    <a:pt x="1393" y="349"/>
                  </a:lnTo>
                  <a:lnTo>
                    <a:pt x="1393" y="349"/>
                  </a:lnTo>
                  <a:lnTo>
                    <a:pt x="1387" y="349"/>
                  </a:lnTo>
                  <a:lnTo>
                    <a:pt x="1387" y="349"/>
                  </a:lnTo>
                  <a:lnTo>
                    <a:pt x="1387" y="349"/>
                  </a:lnTo>
                  <a:lnTo>
                    <a:pt x="1387" y="343"/>
                  </a:lnTo>
                  <a:lnTo>
                    <a:pt x="1387" y="343"/>
                  </a:lnTo>
                  <a:lnTo>
                    <a:pt x="1393" y="343"/>
                  </a:lnTo>
                  <a:lnTo>
                    <a:pt x="1393" y="343"/>
                  </a:lnTo>
                  <a:close/>
                  <a:moveTo>
                    <a:pt x="1404" y="349"/>
                  </a:moveTo>
                  <a:lnTo>
                    <a:pt x="1404" y="349"/>
                  </a:lnTo>
                  <a:lnTo>
                    <a:pt x="1404" y="349"/>
                  </a:lnTo>
                  <a:lnTo>
                    <a:pt x="1404" y="349"/>
                  </a:lnTo>
                  <a:lnTo>
                    <a:pt x="1404" y="355"/>
                  </a:lnTo>
                  <a:lnTo>
                    <a:pt x="1404" y="355"/>
                  </a:lnTo>
                  <a:lnTo>
                    <a:pt x="1404" y="355"/>
                  </a:lnTo>
                  <a:lnTo>
                    <a:pt x="1398" y="349"/>
                  </a:lnTo>
                  <a:lnTo>
                    <a:pt x="1398" y="349"/>
                  </a:lnTo>
                  <a:lnTo>
                    <a:pt x="1404" y="349"/>
                  </a:lnTo>
                  <a:lnTo>
                    <a:pt x="1404" y="349"/>
                  </a:lnTo>
                  <a:lnTo>
                    <a:pt x="1404" y="349"/>
                  </a:lnTo>
                  <a:close/>
                  <a:moveTo>
                    <a:pt x="1415" y="349"/>
                  </a:moveTo>
                  <a:lnTo>
                    <a:pt x="1415" y="349"/>
                  </a:lnTo>
                  <a:lnTo>
                    <a:pt x="1420" y="349"/>
                  </a:lnTo>
                  <a:lnTo>
                    <a:pt x="1420" y="355"/>
                  </a:lnTo>
                  <a:lnTo>
                    <a:pt x="1420" y="355"/>
                  </a:lnTo>
                  <a:lnTo>
                    <a:pt x="1415" y="355"/>
                  </a:lnTo>
                  <a:lnTo>
                    <a:pt x="1415" y="355"/>
                  </a:lnTo>
                  <a:lnTo>
                    <a:pt x="1415" y="355"/>
                  </a:lnTo>
                  <a:lnTo>
                    <a:pt x="1415" y="355"/>
                  </a:lnTo>
                  <a:lnTo>
                    <a:pt x="1415" y="349"/>
                  </a:lnTo>
                  <a:lnTo>
                    <a:pt x="1415" y="349"/>
                  </a:lnTo>
                  <a:lnTo>
                    <a:pt x="1415" y="349"/>
                  </a:lnTo>
                  <a:close/>
                  <a:moveTo>
                    <a:pt x="1431" y="355"/>
                  </a:moveTo>
                  <a:lnTo>
                    <a:pt x="1431" y="355"/>
                  </a:lnTo>
                  <a:lnTo>
                    <a:pt x="1431" y="355"/>
                  </a:lnTo>
                  <a:lnTo>
                    <a:pt x="1431" y="355"/>
                  </a:lnTo>
                  <a:lnTo>
                    <a:pt x="1431" y="360"/>
                  </a:lnTo>
                  <a:lnTo>
                    <a:pt x="1431" y="360"/>
                  </a:lnTo>
                  <a:lnTo>
                    <a:pt x="1431" y="360"/>
                  </a:lnTo>
                  <a:lnTo>
                    <a:pt x="1426" y="360"/>
                  </a:lnTo>
                  <a:lnTo>
                    <a:pt x="1426" y="355"/>
                  </a:lnTo>
                  <a:lnTo>
                    <a:pt x="1426" y="355"/>
                  </a:lnTo>
                  <a:lnTo>
                    <a:pt x="1431" y="355"/>
                  </a:lnTo>
                  <a:lnTo>
                    <a:pt x="1431" y="355"/>
                  </a:lnTo>
                  <a:close/>
                  <a:moveTo>
                    <a:pt x="1442" y="355"/>
                  </a:moveTo>
                  <a:lnTo>
                    <a:pt x="1442" y="355"/>
                  </a:lnTo>
                  <a:lnTo>
                    <a:pt x="1448" y="360"/>
                  </a:lnTo>
                  <a:lnTo>
                    <a:pt x="1448" y="360"/>
                  </a:lnTo>
                  <a:lnTo>
                    <a:pt x="1442" y="360"/>
                  </a:lnTo>
                  <a:lnTo>
                    <a:pt x="1442" y="366"/>
                  </a:lnTo>
                  <a:lnTo>
                    <a:pt x="1442" y="366"/>
                  </a:lnTo>
                  <a:lnTo>
                    <a:pt x="1442" y="360"/>
                  </a:lnTo>
                  <a:lnTo>
                    <a:pt x="1442" y="360"/>
                  </a:lnTo>
                  <a:lnTo>
                    <a:pt x="1442" y="355"/>
                  </a:lnTo>
                  <a:lnTo>
                    <a:pt x="1442" y="355"/>
                  </a:lnTo>
                  <a:lnTo>
                    <a:pt x="1442" y="355"/>
                  </a:lnTo>
                  <a:close/>
                  <a:moveTo>
                    <a:pt x="1459" y="360"/>
                  </a:moveTo>
                  <a:lnTo>
                    <a:pt x="1459" y="360"/>
                  </a:lnTo>
                  <a:lnTo>
                    <a:pt x="1459" y="360"/>
                  </a:lnTo>
                  <a:lnTo>
                    <a:pt x="1459" y="366"/>
                  </a:lnTo>
                  <a:lnTo>
                    <a:pt x="1459" y="366"/>
                  </a:lnTo>
                  <a:lnTo>
                    <a:pt x="1454" y="366"/>
                  </a:lnTo>
                  <a:lnTo>
                    <a:pt x="1454" y="366"/>
                  </a:lnTo>
                  <a:lnTo>
                    <a:pt x="1454" y="366"/>
                  </a:lnTo>
                  <a:lnTo>
                    <a:pt x="1454" y="360"/>
                  </a:lnTo>
                  <a:lnTo>
                    <a:pt x="1454" y="360"/>
                  </a:lnTo>
                  <a:lnTo>
                    <a:pt x="1459" y="360"/>
                  </a:lnTo>
                  <a:lnTo>
                    <a:pt x="1459" y="360"/>
                  </a:lnTo>
                  <a:close/>
                  <a:moveTo>
                    <a:pt x="1470" y="366"/>
                  </a:moveTo>
                  <a:lnTo>
                    <a:pt x="1470" y="366"/>
                  </a:lnTo>
                  <a:lnTo>
                    <a:pt x="1476" y="366"/>
                  </a:lnTo>
                  <a:lnTo>
                    <a:pt x="1476" y="366"/>
                  </a:lnTo>
                  <a:lnTo>
                    <a:pt x="1470" y="371"/>
                  </a:lnTo>
                  <a:lnTo>
                    <a:pt x="1470" y="371"/>
                  </a:lnTo>
                  <a:lnTo>
                    <a:pt x="1470" y="371"/>
                  </a:lnTo>
                  <a:lnTo>
                    <a:pt x="1465" y="366"/>
                  </a:lnTo>
                  <a:lnTo>
                    <a:pt x="1465" y="366"/>
                  </a:lnTo>
                  <a:lnTo>
                    <a:pt x="1470" y="366"/>
                  </a:lnTo>
                  <a:lnTo>
                    <a:pt x="1470" y="366"/>
                  </a:lnTo>
                  <a:lnTo>
                    <a:pt x="1470" y="366"/>
                  </a:lnTo>
                  <a:close/>
                  <a:moveTo>
                    <a:pt x="1487" y="366"/>
                  </a:moveTo>
                  <a:lnTo>
                    <a:pt x="1487" y="366"/>
                  </a:lnTo>
                  <a:lnTo>
                    <a:pt x="1487" y="366"/>
                  </a:lnTo>
                  <a:lnTo>
                    <a:pt x="1487" y="371"/>
                  </a:lnTo>
                  <a:lnTo>
                    <a:pt x="1487" y="371"/>
                  </a:lnTo>
                  <a:lnTo>
                    <a:pt x="1481" y="371"/>
                  </a:lnTo>
                  <a:lnTo>
                    <a:pt x="1481" y="371"/>
                  </a:lnTo>
                  <a:lnTo>
                    <a:pt x="1481" y="371"/>
                  </a:lnTo>
                  <a:lnTo>
                    <a:pt x="1481" y="371"/>
                  </a:lnTo>
                  <a:lnTo>
                    <a:pt x="1481" y="366"/>
                  </a:lnTo>
                  <a:lnTo>
                    <a:pt x="1487" y="366"/>
                  </a:lnTo>
                  <a:lnTo>
                    <a:pt x="1487" y="366"/>
                  </a:lnTo>
                  <a:close/>
                  <a:moveTo>
                    <a:pt x="1498" y="371"/>
                  </a:moveTo>
                  <a:lnTo>
                    <a:pt x="1498" y="371"/>
                  </a:lnTo>
                  <a:lnTo>
                    <a:pt x="1498" y="371"/>
                  </a:lnTo>
                  <a:lnTo>
                    <a:pt x="1498" y="371"/>
                  </a:lnTo>
                  <a:lnTo>
                    <a:pt x="1498" y="377"/>
                  </a:lnTo>
                  <a:lnTo>
                    <a:pt x="1498" y="377"/>
                  </a:lnTo>
                  <a:lnTo>
                    <a:pt x="1498" y="377"/>
                  </a:lnTo>
                  <a:lnTo>
                    <a:pt x="1492" y="377"/>
                  </a:lnTo>
                  <a:lnTo>
                    <a:pt x="1492" y="371"/>
                  </a:lnTo>
                  <a:lnTo>
                    <a:pt x="1498" y="371"/>
                  </a:lnTo>
                  <a:lnTo>
                    <a:pt x="1498" y="371"/>
                  </a:lnTo>
                  <a:lnTo>
                    <a:pt x="1498" y="371"/>
                  </a:lnTo>
                  <a:close/>
                  <a:moveTo>
                    <a:pt x="1509" y="371"/>
                  </a:moveTo>
                  <a:lnTo>
                    <a:pt x="1509" y="371"/>
                  </a:lnTo>
                  <a:lnTo>
                    <a:pt x="1515" y="377"/>
                  </a:lnTo>
                  <a:lnTo>
                    <a:pt x="1515" y="377"/>
                  </a:lnTo>
                  <a:lnTo>
                    <a:pt x="1515" y="377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9" y="377"/>
                  </a:lnTo>
                  <a:lnTo>
                    <a:pt x="1509" y="377"/>
                  </a:lnTo>
                  <a:lnTo>
                    <a:pt x="1509" y="371"/>
                  </a:lnTo>
                  <a:lnTo>
                    <a:pt x="1509" y="371"/>
                  </a:lnTo>
                  <a:lnTo>
                    <a:pt x="1509" y="371"/>
                  </a:lnTo>
                  <a:close/>
                  <a:moveTo>
                    <a:pt x="1526" y="377"/>
                  </a:moveTo>
                  <a:lnTo>
                    <a:pt x="1526" y="377"/>
                  </a:lnTo>
                  <a:lnTo>
                    <a:pt x="1526" y="377"/>
                  </a:lnTo>
                  <a:lnTo>
                    <a:pt x="1526" y="382"/>
                  </a:lnTo>
                  <a:lnTo>
                    <a:pt x="1526" y="382"/>
                  </a:lnTo>
                  <a:lnTo>
                    <a:pt x="1526" y="382"/>
                  </a:lnTo>
                  <a:lnTo>
                    <a:pt x="1526" y="382"/>
                  </a:lnTo>
                  <a:lnTo>
                    <a:pt x="1520" y="382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6" y="377"/>
                  </a:lnTo>
                  <a:lnTo>
                    <a:pt x="1526" y="377"/>
                  </a:lnTo>
                  <a:close/>
                  <a:moveTo>
                    <a:pt x="1537" y="382"/>
                  </a:moveTo>
                  <a:lnTo>
                    <a:pt x="1537" y="382"/>
                  </a:lnTo>
                  <a:lnTo>
                    <a:pt x="1542" y="382"/>
                  </a:lnTo>
                  <a:lnTo>
                    <a:pt x="1542" y="382"/>
                  </a:lnTo>
                  <a:lnTo>
                    <a:pt x="1537" y="388"/>
                  </a:lnTo>
                  <a:lnTo>
                    <a:pt x="1537" y="388"/>
                  </a:lnTo>
                  <a:lnTo>
                    <a:pt x="1537" y="388"/>
                  </a:lnTo>
                  <a:lnTo>
                    <a:pt x="1537" y="382"/>
                  </a:lnTo>
                  <a:lnTo>
                    <a:pt x="1537" y="382"/>
                  </a:lnTo>
                  <a:lnTo>
                    <a:pt x="1537" y="382"/>
                  </a:lnTo>
                  <a:lnTo>
                    <a:pt x="1537" y="382"/>
                  </a:lnTo>
                  <a:lnTo>
                    <a:pt x="1537" y="382"/>
                  </a:lnTo>
                  <a:close/>
                  <a:moveTo>
                    <a:pt x="1553" y="382"/>
                  </a:moveTo>
                  <a:lnTo>
                    <a:pt x="1553" y="382"/>
                  </a:lnTo>
                  <a:lnTo>
                    <a:pt x="1553" y="382"/>
                  </a:lnTo>
                  <a:lnTo>
                    <a:pt x="1553" y="388"/>
                  </a:lnTo>
                  <a:lnTo>
                    <a:pt x="1553" y="388"/>
                  </a:lnTo>
                  <a:lnTo>
                    <a:pt x="1548" y="388"/>
                  </a:lnTo>
                  <a:lnTo>
                    <a:pt x="1548" y="388"/>
                  </a:lnTo>
                  <a:lnTo>
                    <a:pt x="1548" y="388"/>
                  </a:lnTo>
                  <a:lnTo>
                    <a:pt x="1548" y="388"/>
                  </a:lnTo>
                  <a:lnTo>
                    <a:pt x="1548" y="382"/>
                  </a:lnTo>
                  <a:lnTo>
                    <a:pt x="1553" y="382"/>
                  </a:lnTo>
                  <a:lnTo>
                    <a:pt x="1553" y="382"/>
                  </a:lnTo>
                  <a:close/>
                  <a:moveTo>
                    <a:pt x="1565" y="388"/>
                  </a:moveTo>
                  <a:lnTo>
                    <a:pt x="1565" y="388"/>
                  </a:lnTo>
                  <a:lnTo>
                    <a:pt x="1570" y="388"/>
                  </a:lnTo>
                  <a:lnTo>
                    <a:pt x="1570" y="393"/>
                  </a:lnTo>
                  <a:lnTo>
                    <a:pt x="1565" y="393"/>
                  </a:lnTo>
                  <a:lnTo>
                    <a:pt x="1565" y="393"/>
                  </a:lnTo>
                  <a:lnTo>
                    <a:pt x="1565" y="393"/>
                  </a:lnTo>
                  <a:lnTo>
                    <a:pt x="1559" y="393"/>
                  </a:lnTo>
                  <a:lnTo>
                    <a:pt x="1559" y="388"/>
                  </a:lnTo>
                  <a:lnTo>
                    <a:pt x="1565" y="388"/>
                  </a:lnTo>
                  <a:lnTo>
                    <a:pt x="1565" y="388"/>
                  </a:lnTo>
                  <a:lnTo>
                    <a:pt x="1565" y="388"/>
                  </a:lnTo>
                  <a:close/>
                  <a:moveTo>
                    <a:pt x="1581" y="388"/>
                  </a:moveTo>
                  <a:lnTo>
                    <a:pt x="1581" y="388"/>
                  </a:lnTo>
                  <a:lnTo>
                    <a:pt x="1581" y="393"/>
                  </a:lnTo>
                  <a:lnTo>
                    <a:pt x="1581" y="393"/>
                  </a:lnTo>
                  <a:lnTo>
                    <a:pt x="1581" y="393"/>
                  </a:lnTo>
                  <a:lnTo>
                    <a:pt x="1576" y="399"/>
                  </a:lnTo>
                  <a:lnTo>
                    <a:pt x="1576" y="399"/>
                  </a:lnTo>
                  <a:lnTo>
                    <a:pt x="1576" y="393"/>
                  </a:lnTo>
                  <a:lnTo>
                    <a:pt x="1576" y="393"/>
                  </a:lnTo>
                  <a:lnTo>
                    <a:pt x="1576" y="388"/>
                  </a:lnTo>
                  <a:lnTo>
                    <a:pt x="1581" y="388"/>
                  </a:lnTo>
                  <a:lnTo>
                    <a:pt x="1581" y="388"/>
                  </a:lnTo>
                  <a:close/>
                  <a:moveTo>
                    <a:pt x="1592" y="393"/>
                  </a:moveTo>
                  <a:lnTo>
                    <a:pt x="1592" y="393"/>
                  </a:lnTo>
                  <a:lnTo>
                    <a:pt x="1592" y="393"/>
                  </a:lnTo>
                  <a:lnTo>
                    <a:pt x="1592" y="399"/>
                  </a:lnTo>
                  <a:lnTo>
                    <a:pt x="1592" y="399"/>
                  </a:lnTo>
                  <a:lnTo>
                    <a:pt x="1592" y="399"/>
                  </a:lnTo>
                  <a:lnTo>
                    <a:pt x="1592" y="399"/>
                  </a:lnTo>
                  <a:lnTo>
                    <a:pt x="1587" y="399"/>
                  </a:lnTo>
                  <a:lnTo>
                    <a:pt x="1587" y="393"/>
                  </a:lnTo>
                  <a:lnTo>
                    <a:pt x="1592" y="393"/>
                  </a:lnTo>
                  <a:lnTo>
                    <a:pt x="1592" y="393"/>
                  </a:lnTo>
                  <a:lnTo>
                    <a:pt x="1592" y="393"/>
                  </a:lnTo>
                  <a:close/>
                  <a:moveTo>
                    <a:pt x="1603" y="399"/>
                  </a:moveTo>
                  <a:lnTo>
                    <a:pt x="1603" y="399"/>
                  </a:lnTo>
                  <a:lnTo>
                    <a:pt x="1609" y="399"/>
                  </a:lnTo>
                  <a:lnTo>
                    <a:pt x="1609" y="399"/>
                  </a:lnTo>
                  <a:lnTo>
                    <a:pt x="1609" y="404"/>
                  </a:lnTo>
                  <a:lnTo>
                    <a:pt x="1603" y="404"/>
                  </a:lnTo>
                  <a:lnTo>
                    <a:pt x="1603" y="404"/>
                  </a:lnTo>
                  <a:lnTo>
                    <a:pt x="1603" y="399"/>
                  </a:lnTo>
                  <a:lnTo>
                    <a:pt x="1603" y="399"/>
                  </a:lnTo>
                  <a:lnTo>
                    <a:pt x="1603" y="399"/>
                  </a:lnTo>
                  <a:lnTo>
                    <a:pt x="1603" y="399"/>
                  </a:lnTo>
                  <a:lnTo>
                    <a:pt x="1603" y="399"/>
                  </a:lnTo>
                  <a:close/>
                  <a:moveTo>
                    <a:pt x="1620" y="399"/>
                  </a:moveTo>
                  <a:lnTo>
                    <a:pt x="1620" y="399"/>
                  </a:lnTo>
                  <a:lnTo>
                    <a:pt x="1620" y="399"/>
                  </a:lnTo>
                  <a:lnTo>
                    <a:pt x="1620" y="404"/>
                  </a:lnTo>
                  <a:lnTo>
                    <a:pt x="1620" y="404"/>
                  </a:lnTo>
                  <a:lnTo>
                    <a:pt x="1620" y="404"/>
                  </a:lnTo>
                  <a:lnTo>
                    <a:pt x="1620" y="404"/>
                  </a:lnTo>
                  <a:lnTo>
                    <a:pt x="1614" y="404"/>
                  </a:lnTo>
                  <a:lnTo>
                    <a:pt x="1614" y="404"/>
                  </a:lnTo>
                  <a:lnTo>
                    <a:pt x="1614" y="399"/>
                  </a:lnTo>
                  <a:lnTo>
                    <a:pt x="1620" y="399"/>
                  </a:lnTo>
                  <a:lnTo>
                    <a:pt x="1620" y="399"/>
                  </a:lnTo>
                  <a:close/>
                  <a:moveTo>
                    <a:pt x="1631" y="404"/>
                  </a:moveTo>
                  <a:lnTo>
                    <a:pt x="1631" y="404"/>
                  </a:lnTo>
                  <a:lnTo>
                    <a:pt x="1637" y="404"/>
                  </a:lnTo>
                  <a:lnTo>
                    <a:pt x="1637" y="410"/>
                  </a:lnTo>
                  <a:lnTo>
                    <a:pt x="1631" y="410"/>
                  </a:lnTo>
                  <a:lnTo>
                    <a:pt x="1631" y="410"/>
                  </a:lnTo>
                  <a:lnTo>
                    <a:pt x="1631" y="410"/>
                  </a:lnTo>
                  <a:lnTo>
                    <a:pt x="1631" y="410"/>
                  </a:lnTo>
                  <a:lnTo>
                    <a:pt x="1631" y="404"/>
                  </a:lnTo>
                  <a:lnTo>
                    <a:pt x="1631" y="404"/>
                  </a:lnTo>
                  <a:lnTo>
                    <a:pt x="1631" y="404"/>
                  </a:lnTo>
                  <a:lnTo>
                    <a:pt x="1631" y="404"/>
                  </a:lnTo>
                  <a:close/>
                  <a:moveTo>
                    <a:pt x="1648" y="404"/>
                  </a:moveTo>
                  <a:lnTo>
                    <a:pt x="1648" y="404"/>
                  </a:lnTo>
                  <a:lnTo>
                    <a:pt x="1648" y="410"/>
                  </a:lnTo>
                  <a:lnTo>
                    <a:pt x="1648" y="410"/>
                  </a:lnTo>
                  <a:lnTo>
                    <a:pt x="1648" y="410"/>
                  </a:lnTo>
                  <a:lnTo>
                    <a:pt x="1642" y="415"/>
                  </a:lnTo>
                  <a:lnTo>
                    <a:pt x="1642" y="415"/>
                  </a:lnTo>
                  <a:lnTo>
                    <a:pt x="1642" y="410"/>
                  </a:lnTo>
                  <a:lnTo>
                    <a:pt x="1642" y="410"/>
                  </a:lnTo>
                  <a:lnTo>
                    <a:pt x="1642" y="404"/>
                  </a:lnTo>
                  <a:lnTo>
                    <a:pt x="1648" y="404"/>
                  </a:lnTo>
                  <a:lnTo>
                    <a:pt x="1648" y="404"/>
                  </a:lnTo>
                  <a:close/>
                  <a:moveTo>
                    <a:pt x="1659" y="410"/>
                  </a:moveTo>
                  <a:lnTo>
                    <a:pt x="1659" y="410"/>
                  </a:lnTo>
                  <a:lnTo>
                    <a:pt x="1664" y="410"/>
                  </a:lnTo>
                  <a:lnTo>
                    <a:pt x="1664" y="415"/>
                  </a:lnTo>
                  <a:lnTo>
                    <a:pt x="1659" y="415"/>
                  </a:lnTo>
                  <a:lnTo>
                    <a:pt x="1659" y="415"/>
                  </a:lnTo>
                  <a:lnTo>
                    <a:pt x="1659" y="415"/>
                  </a:lnTo>
                  <a:lnTo>
                    <a:pt x="1653" y="415"/>
                  </a:lnTo>
                  <a:lnTo>
                    <a:pt x="1653" y="410"/>
                  </a:lnTo>
                  <a:lnTo>
                    <a:pt x="1659" y="410"/>
                  </a:lnTo>
                  <a:lnTo>
                    <a:pt x="1659" y="410"/>
                  </a:lnTo>
                  <a:lnTo>
                    <a:pt x="1659" y="410"/>
                  </a:lnTo>
                  <a:close/>
                  <a:moveTo>
                    <a:pt x="1675" y="415"/>
                  </a:moveTo>
                  <a:lnTo>
                    <a:pt x="1675" y="415"/>
                  </a:lnTo>
                  <a:lnTo>
                    <a:pt x="1675" y="415"/>
                  </a:lnTo>
                  <a:lnTo>
                    <a:pt x="1675" y="415"/>
                  </a:lnTo>
                  <a:lnTo>
                    <a:pt x="1675" y="421"/>
                  </a:lnTo>
                  <a:lnTo>
                    <a:pt x="1670" y="421"/>
                  </a:lnTo>
                  <a:lnTo>
                    <a:pt x="1670" y="421"/>
                  </a:lnTo>
                  <a:lnTo>
                    <a:pt x="1670" y="415"/>
                  </a:lnTo>
                  <a:lnTo>
                    <a:pt x="1670" y="415"/>
                  </a:lnTo>
                  <a:lnTo>
                    <a:pt x="1670" y="415"/>
                  </a:lnTo>
                  <a:lnTo>
                    <a:pt x="1675" y="415"/>
                  </a:lnTo>
                  <a:lnTo>
                    <a:pt x="1675" y="415"/>
                  </a:lnTo>
                  <a:close/>
                  <a:moveTo>
                    <a:pt x="1687" y="415"/>
                  </a:moveTo>
                  <a:lnTo>
                    <a:pt x="1687" y="415"/>
                  </a:lnTo>
                  <a:lnTo>
                    <a:pt x="1687" y="415"/>
                  </a:lnTo>
                  <a:lnTo>
                    <a:pt x="1687" y="421"/>
                  </a:lnTo>
                  <a:lnTo>
                    <a:pt x="1687" y="421"/>
                  </a:lnTo>
                  <a:lnTo>
                    <a:pt x="1687" y="421"/>
                  </a:lnTo>
                  <a:lnTo>
                    <a:pt x="1687" y="421"/>
                  </a:lnTo>
                  <a:lnTo>
                    <a:pt x="1681" y="421"/>
                  </a:lnTo>
                  <a:lnTo>
                    <a:pt x="1681" y="421"/>
                  </a:lnTo>
                  <a:lnTo>
                    <a:pt x="1687" y="415"/>
                  </a:lnTo>
                  <a:lnTo>
                    <a:pt x="1687" y="415"/>
                  </a:lnTo>
                  <a:lnTo>
                    <a:pt x="1687" y="415"/>
                  </a:lnTo>
                  <a:close/>
                  <a:moveTo>
                    <a:pt x="1698" y="421"/>
                  </a:moveTo>
                  <a:lnTo>
                    <a:pt x="1698" y="421"/>
                  </a:lnTo>
                  <a:lnTo>
                    <a:pt x="1703" y="421"/>
                  </a:lnTo>
                  <a:lnTo>
                    <a:pt x="1703" y="427"/>
                  </a:lnTo>
                  <a:lnTo>
                    <a:pt x="1703" y="427"/>
                  </a:lnTo>
                  <a:lnTo>
                    <a:pt x="1698" y="427"/>
                  </a:lnTo>
                  <a:lnTo>
                    <a:pt x="1698" y="427"/>
                  </a:lnTo>
                  <a:lnTo>
                    <a:pt x="1698" y="427"/>
                  </a:lnTo>
                  <a:lnTo>
                    <a:pt x="1698" y="421"/>
                  </a:lnTo>
                  <a:lnTo>
                    <a:pt x="1698" y="421"/>
                  </a:lnTo>
                  <a:lnTo>
                    <a:pt x="1698" y="421"/>
                  </a:lnTo>
                  <a:lnTo>
                    <a:pt x="1698" y="421"/>
                  </a:lnTo>
                  <a:close/>
                  <a:moveTo>
                    <a:pt x="1714" y="421"/>
                  </a:moveTo>
                  <a:lnTo>
                    <a:pt x="1714" y="421"/>
                  </a:lnTo>
                  <a:lnTo>
                    <a:pt x="1714" y="427"/>
                  </a:lnTo>
                  <a:lnTo>
                    <a:pt x="1714" y="427"/>
                  </a:lnTo>
                  <a:lnTo>
                    <a:pt x="1714" y="427"/>
                  </a:lnTo>
                  <a:lnTo>
                    <a:pt x="1714" y="432"/>
                  </a:lnTo>
                  <a:lnTo>
                    <a:pt x="1714" y="432"/>
                  </a:lnTo>
                  <a:lnTo>
                    <a:pt x="1709" y="427"/>
                  </a:lnTo>
                  <a:lnTo>
                    <a:pt x="1709" y="427"/>
                  </a:lnTo>
                  <a:lnTo>
                    <a:pt x="1709" y="421"/>
                  </a:lnTo>
                  <a:lnTo>
                    <a:pt x="1714" y="421"/>
                  </a:lnTo>
                  <a:lnTo>
                    <a:pt x="1714" y="421"/>
                  </a:lnTo>
                  <a:close/>
                  <a:moveTo>
                    <a:pt x="1725" y="427"/>
                  </a:moveTo>
                  <a:lnTo>
                    <a:pt x="1725" y="427"/>
                  </a:lnTo>
                  <a:lnTo>
                    <a:pt x="1731" y="427"/>
                  </a:lnTo>
                  <a:lnTo>
                    <a:pt x="1731" y="432"/>
                  </a:lnTo>
                  <a:lnTo>
                    <a:pt x="1725" y="432"/>
                  </a:lnTo>
                  <a:lnTo>
                    <a:pt x="1725" y="432"/>
                  </a:lnTo>
                  <a:lnTo>
                    <a:pt x="1725" y="432"/>
                  </a:lnTo>
                  <a:lnTo>
                    <a:pt x="1725" y="432"/>
                  </a:lnTo>
                  <a:lnTo>
                    <a:pt x="1725" y="427"/>
                  </a:lnTo>
                  <a:lnTo>
                    <a:pt x="1725" y="427"/>
                  </a:lnTo>
                  <a:lnTo>
                    <a:pt x="1725" y="427"/>
                  </a:lnTo>
                  <a:lnTo>
                    <a:pt x="1725" y="427"/>
                  </a:lnTo>
                  <a:close/>
                  <a:moveTo>
                    <a:pt x="1742" y="432"/>
                  </a:moveTo>
                  <a:lnTo>
                    <a:pt x="1742" y="432"/>
                  </a:lnTo>
                  <a:lnTo>
                    <a:pt x="1742" y="432"/>
                  </a:lnTo>
                  <a:lnTo>
                    <a:pt x="1742" y="432"/>
                  </a:lnTo>
                  <a:lnTo>
                    <a:pt x="1742" y="438"/>
                  </a:lnTo>
                  <a:lnTo>
                    <a:pt x="1737" y="438"/>
                  </a:lnTo>
                  <a:lnTo>
                    <a:pt x="1737" y="438"/>
                  </a:lnTo>
                  <a:lnTo>
                    <a:pt x="1737" y="432"/>
                  </a:lnTo>
                  <a:lnTo>
                    <a:pt x="1737" y="432"/>
                  </a:lnTo>
                  <a:lnTo>
                    <a:pt x="1737" y="432"/>
                  </a:lnTo>
                  <a:lnTo>
                    <a:pt x="1742" y="432"/>
                  </a:lnTo>
                  <a:lnTo>
                    <a:pt x="1742" y="4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8" name="Freeform 106"/>
            <p:cNvSpPr>
              <a:spLocks noEditPoints="1"/>
            </p:cNvSpPr>
            <p:nvPr/>
          </p:nvSpPr>
          <p:spPr bwMode="auto">
            <a:xfrm>
              <a:off x="3374" y="2428"/>
              <a:ext cx="932" cy="42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33" y="17"/>
                </a:cxn>
                <a:cxn ang="0">
                  <a:pos x="39" y="22"/>
                </a:cxn>
                <a:cxn ang="0">
                  <a:pos x="50" y="28"/>
                </a:cxn>
                <a:cxn ang="0">
                  <a:pos x="67" y="28"/>
                </a:cxn>
                <a:cxn ang="0">
                  <a:pos x="83" y="33"/>
                </a:cxn>
                <a:cxn ang="0">
                  <a:pos x="106" y="44"/>
                </a:cxn>
                <a:cxn ang="0">
                  <a:pos x="122" y="55"/>
                </a:cxn>
                <a:cxn ang="0">
                  <a:pos x="128" y="61"/>
                </a:cxn>
                <a:cxn ang="0">
                  <a:pos x="139" y="67"/>
                </a:cxn>
                <a:cxn ang="0">
                  <a:pos x="156" y="67"/>
                </a:cxn>
                <a:cxn ang="0">
                  <a:pos x="172" y="72"/>
                </a:cxn>
                <a:cxn ang="0">
                  <a:pos x="194" y="89"/>
                </a:cxn>
                <a:cxn ang="0">
                  <a:pos x="211" y="94"/>
                </a:cxn>
                <a:cxn ang="0">
                  <a:pos x="217" y="105"/>
                </a:cxn>
                <a:cxn ang="0">
                  <a:pos x="228" y="105"/>
                </a:cxn>
                <a:cxn ang="0">
                  <a:pos x="244" y="111"/>
                </a:cxn>
                <a:cxn ang="0">
                  <a:pos x="261" y="116"/>
                </a:cxn>
                <a:cxn ang="0">
                  <a:pos x="283" y="127"/>
                </a:cxn>
                <a:cxn ang="0">
                  <a:pos x="300" y="138"/>
                </a:cxn>
                <a:cxn ang="0">
                  <a:pos x="305" y="144"/>
                </a:cxn>
                <a:cxn ang="0">
                  <a:pos x="316" y="150"/>
                </a:cxn>
                <a:cxn ang="0">
                  <a:pos x="333" y="150"/>
                </a:cxn>
                <a:cxn ang="0">
                  <a:pos x="350" y="155"/>
                </a:cxn>
                <a:cxn ang="0">
                  <a:pos x="372" y="166"/>
                </a:cxn>
                <a:cxn ang="0">
                  <a:pos x="389" y="177"/>
                </a:cxn>
                <a:cxn ang="0">
                  <a:pos x="394" y="183"/>
                </a:cxn>
                <a:cxn ang="0">
                  <a:pos x="405" y="188"/>
                </a:cxn>
                <a:cxn ang="0">
                  <a:pos x="422" y="188"/>
                </a:cxn>
                <a:cxn ang="0">
                  <a:pos x="438" y="194"/>
                </a:cxn>
                <a:cxn ang="0">
                  <a:pos x="461" y="205"/>
                </a:cxn>
                <a:cxn ang="0">
                  <a:pos x="477" y="216"/>
                </a:cxn>
                <a:cxn ang="0">
                  <a:pos x="483" y="227"/>
                </a:cxn>
                <a:cxn ang="0">
                  <a:pos x="494" y="227"/>
                </a:cxn>
                <a:cxn ang="0">
                  <a:pos x="511" y="227"/>
                </a:cxn>
                <a:cxn ang="0">
                  <a:pos x="522" y="238"/>
                </a:cxn>
                <a:cxn ang="0">
                  <a:pos x="549" y="249"/>
                </a:cxn>
                <a:cxn ang="0">
                  <a:pos x="566" y="255"/>
                </a:cxn>
                <a:cxn ang="0">
                  <a:pos x="572" y="266"/>
                </a:cxn>
                <a:cxn ang="0">
                  <a:pos x="583" y="266"/>
                </a:cxn>
                <a:cxn ang="0">
                  <a:pos x="599" y="271"/>
                </a:cxn>
                <a:cxn ang="0">
                  <a:pos x="610" y="277"/>
                </a:cxn>
                <a:cxn ang="0">
                  <a:pos x="638" y="288"/>
                </a:cxn>
                <a:cxn ang="0">
                  <a:pos x="649" y="299"/>
                </a:cxn>
                <a:cxn ang="0">
                  <a:pos x="660" y="305"/>
                </a:cxn>
                <a:cxn ang="0">
                  <a:pos x="672" y="310"/>
                </a:cxn>
                <a:cxn ang="0">
                  <a:pos x="683" y="310"/>
                </a:cxn>
                <a:cxn ang="0">
                  <a:pos x="699" y="316"/>
                </a:cxn>
                <a:cxn ang="0">
                  <a:pos x="727" y="327"/>
                </a:cxn>
                <a:cxn ang="0">
                  <a:pos x="738" y="338"/>
                </a:cxn>
                <a:cxn ang="0">
                  <a:pos x="749" y="343"/>
                </a:cxn>
                <a:cxn ang="0">
                  <a:pos x="760" y="349"/>
                </a:cxn>
                <a:cxn ang="0">
                  <a:pos x="771" y="349"/>
                </a:cxn>
                <a:cxn ang="0">
                  <a:pos x="788" y="354"/>
                </a:cxn>
                <a:cxn ang="0">
                  <a:pos x="816" y="365"/>
                </a:cxn>
                <a:cxn ang="0">
                  <a:pos x="827" y="376"/>
                </a:cxn>
                <a:cxn ang="0">
                  <a:pos x="838" y="388"/>
                </a:cxn>
                <a:cxn ang="0">
                  <a:pos x="849" y="388"/>
                </a:cxn>
                <a:cxn ang="0">
                  <a:pos x="860" y="388"/>
                </a:cxn>
                <a:cxn ang="0">
                  <a:pos x="877" y="399"/>
                </a:cxn>
                <a:cxn ang="0">
                  <a:pos x="905" y="410"/>
                </a:cxn>
                <a:cxn ang="0">
                  <a:pos x="916" y="421"/>
                </a:cxn>
                <a:cxn ang="0">
                  <a:pos x="927" y="426"/>
                </a:cxn>
              </a:cxnLst>
              <a:rect l="0" t="0" r="r" b="b"/>
              <a:pathLst>
                <a:path w="932" h="426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  <a:moveTo>
                    <a:pt x="17" y="6"/>
                  </a:moveTo>
                  <a:lnTo>
                    <a:pt x="17" y="6"/>
                  </a:lnTo>
                  <a:lnTo>
                    <a:pt x="22" y="6"/>
                  </a:lnTo>
                  <a:lnTo>
                    <a:pt x="22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close/>
                  <a:moveTo>
                    <a:pt x="33" y="11"/>
                  </a:moveTo>
                  <a:lnTo>
                    <a:pt x="33" y="11"/>
                  </a:lnTo>
                  <a:lnTo>
                    <a:pt x="33" y="11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3" y="11"/>
                  </a:lnTo>
                  <a:lnTo>
                    <a:pt x="33" y="11"/>
                  </a:lnTo>
                  <a:close/>
                  <a:moveTo>
                    <a:pt x="45" y="17"/>
                  </a:moveTo>
                  <a:lnTo>
                    <a:pt x="45" y="17"/>
                  </a:lnTo>
                  <a:lnTo>
                    <a:pt x="45" y="17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39" y="22"/>
                  </a:lnTo>
                  <a:lnTo>
                    <a:pt x="39" y="22"/>
                  </a:lnTo>
                  <a:lnTo>
                    <a:pt x="39" y="22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45" y="17"/>
                  </a:lnTo>
                  <a:lnTo>
                    <a:pt x="45" y="17"/>
                  </a:lnTo>
                  <a:close/>
                  <a:moveTo>
                    <a:pt x="56" y="22"/>
                  </a:moveTo>
                  <a:lnTo>
                    <a:pt x="56" y="22"/>
                  </a:lnTo>
                  <a:lnTo>
                    <a:pt x="61" y="22"/>
                  </a:lnTo>
                  <a:lnTo>
                    <a:pt x="61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0" y="28"/>
                  </a:lnTo>
                  <a:lnTo>
                    <a:pt x="50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close/>
                  <a:moveTo>
                    <a:pt x="72" y="28"/>
                  </a:moveTo>
                  <a:lnTo>
                    <a:pt x="72" y="28"/>
                  </a:lnTo>
                  <a:lnTo>
                    <a:pt x="72" y="28"/>
                  </a:lnTo>
                  <a:lnTo>
                    <a:pt x="72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72" y="28"/>
                  </a:lnTo>
                  <a:lnTo>
                    <a:pt x="72" y="28"/>
                  </a:lnTo>
                  <a:close/>
                  <a:moveTo>
                    <a:pt x="83" y="33"/>
                  </a:moveTo>
                  <a:lnTo>
                    <a:pt x="83" y="33"/>
                  </a:lnTo>
                  <a:lnTo>
                    <a:pt x="83" y="33"/>
                  </a:lnTo>
                  <a:lnTo>
                    <a:pt x="83" y="39"/>
                  </a:lnTo>
                  <a:lnTo>
                    <a:pt x="83" y="39"/>
                  </a:lnTo>
                  <a:lnTo>
                    <a:pt x="78" y="39"/>
                  </a:lnTo>
                  <a:lnTo>
                    <a:pt x="78" y="39"/>
                  </a:lnTo>
                  <a:lnTo>
                    <a:pt x="78" y="39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83" y="33"/>
                  </a:lnTo>
                  <a:lnTo>
                    <a:pt x="83" y="33"/>
                  </a:lnTo>
                  <a:close/>
                  <a:moveTo>
                    <a:pt x="94" y="39"/>
                  </a:moveTo>
                  <a:lnTo>
                    <a:pt x="94" y="39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94" y="39"/>
                  </a:lnTo>
                  <a:close/>
                  <a:moveTo>
                    <a:pt x="106" y="44"/>
                  </a:moveTo>
                  <a:lnTo>
                    <a:pt x="106" y="44"/>
                  </a:lnTo>
                  <a:lnTo>
                    <a:pt x="111" y="50"/>
                  </a:lnTo>
                  <a:lnTo>
                    <a:pt x="111" y="50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0" y="50"/>
                  </a:lnTo>
                  <a:lnTo>
                    <a:pt x="106" y="50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106" y="44"/>
                  </a:lnTo>
                  <a:close/>
                  <a:moveTo>
                    <a:pt x="122" y="50"/>
                  </a:moveTo>
                  <a:lnTo>
                    <a:pt x="122" y="50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17" y="55"/>
                  </a:lnTo>
                  <a:lnTo>
                    <a:pt x="117" y="55"/>
                  </a:lnTo>
                  <a:lnTo>
                    <a:pt x="117" y="55"/>
                  </a:lnTo>
                  <a:lnTo>
                    <a:pt x="117" y="55"/>
                  </a:lnTo>
                  <a:lnTo>
                    <a:pt x="117" y="50"/>
                  </a:lnTo>
                  <a:lnTo>
                    <a:pt x="122" y="50"/>
                  </a:lnTo>
                  <a:lnTo>
                    <a:pt x="122" y="50"/>
                  </a:lnTo>
                  <a:close/>
                  <a:moveTo>
                    <a:pt x="133" y="55"/>
                  </a:moveTo>
                  <a:lnTo>
                    <a:pt x="133" y="55"/>
                  </a:lnTo>
                  <a:lnTo>
                    <a:pt x="133" y="61"/>
                  </a:lnTo>
                  <a:lnTo>
                    <a:pt x="133" y="61"/>
                  </a:lnTo>
                  <a:lnTo>
                    <a:pt x="133" y="61"/>
                  </a:lnTo>
                  <a:lnTo>
                    <a:pt x="128" y="61"/>
                  </a:lnTo>
                  <a:lnTo>
                    <a:pt x="128" y="61"/>
                  </a:lnTo>
                  <a:lnTo>
                    <a:pt x="128" y="61"/>
                  </a:lnTo>
                  <a:lnTo>
                    <a:pt x="128" y="61"/>
                  </a:lnTo>
                  <a:lnTo>
                    <a:pt x="128" y="55"/>
                  </a:lnTo>
                  <a:lnTo>
                    <a:pt x="133" y="55"/>
                  </a:lnTo>
                  <a:lnTo>
                    <a:pt x="133" y="55"/>
                  </a:lnTo>
                  <a:close/>
                  <a:moveTo>
                    <a:pt x="144" y="61"/>
                  </a:moveTo>
                  <a:lnTo>
                    <a:pt x="144" y="61"/>
                  </a:lnTo>
                  <a:lnTo>
                    <a:pt x="144" y="67"/>
                  </a:lnTo>
                  <a:lnTo>
                    <a:pt x="144" y="67"/>
                  </a:lnTo>
                  <a:lnTo>
                    <a:pt x="144" y="72"/>
                  </a:lnTo>
                  <a:lnTo>
                    <a:pt x="144" y="72"/>
                  </a:lnTo>
                  <a:lnTo>
                    <a:pt x="144" y="72"/>
                  </a:lnTo>
                  <a:lnTo>
                    <a:pt x="139" y="67"/>
                  </a:lnTo>
                  <a:lnTo>
                    <a:pt x="139" y="67"/>
                  </a:lnTo>
                  <a:lnTo>
                    <a:pt x="144" y="61"/>
                  </a:lnTo>
                  <a:lnTo>
                    <a:pt x="144" y="61"/>
                  </a:lnTo>
                  <a:lnTo>
                    <a:pt x="144" y="61"/>
                  </a:lnTo>
                  <a:close/>
                  <a:moveTo>
                    <a:pt x="156" y="67"/>
                  </a:moveTo>
                  <a:lnTo>
                    <a:pt x="156" y="67"/>
                  </a:lnTo>
                  <a:lnTo>
                    <a:pt x="161" y="72"/>
                  </a:lnTo>
                  <a:lnTo>
                    <a:pt x="161" y="72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67"/>
                  </a:lnTo>
                  <a:lnTo>
                    <a:pt x="156" y="67"/>
                  </a:lnTo>
                  <a:lnTo>
                    <a:pt x="156" y="67"/>
                  </a:lnTo>
                  <a:close/>
                  <a:moveTo>
                    <a:pt x="172" y="72"/>
                  </a:moveTo>
                  <a:lnTo>
                    <a:pt x="172" y="72"/>
                  </a:lnTo>
                  <a:lnTo>
                    <a:pt x="172" y="78"/>
                  </a:lnTo>
                  <a:lnTo>
                    <a:pt x="172" y="78"/>
                  </a:lnTo>
                  <a:lnTo>
                    <a:pt x="172" y="83"/>
                  </a:lnTo>
                  <a:lnTo>
                    <a:pt x="167" y="83"/>
                  </a:lnTo>
                  <a:lnTo>
                    <a:pt x="167" y="83"/>
                  </a:lnTo>
                  <a:lnTo>
                    <a:pt x="167" y="78"/>
                  </a:lnTo>
                  <a:lnTo>
                    <a:pt x="167" y="78"/>
                  </a:lnTo>
                  <a:lnTo>
                    <a:pt x="167" y="72"/>
                  </a:lnTo>
                  <a:lnTo>
                    <a:pt x="172" y="72"/>
                  </a:lnTo>
                  <a:lnTo>
                    <a:pt x="172" y="72"/>
                  </a:lnTo>
                  <a:close/>
                  <a:moveTo>
                    <a:pt x="183" y="78"/>
                  </a:moveTo>
                  <a:lnTo>
                    <a:pt x="183" y="78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3" y="89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78" y="83"/>
                  </a:lnTo>
                  <a:lnTo>
                    <a:pt x="178" y="83"/>
                  </a:lnTo>
                  <a:lnTo>
                    <a:pt x="178" y="78"/>
                  </a:lnTo>
                  <a:lnTo>
                    <a:pt x="183" y="78"/>
                  </a:lnTo>
                  <a:lnTo>
                    <a:pt x="183" y="78"/>
                  </a:lnTo>
                  <a:close/>
                  <a:moveTo>
                    <a:pt x="194" y="89"/>
                  </a:moveTo>
                  <a:lnTo>
                    <a:pt x="194" y="89"/>
                  </a:lnTo>
                  <a:lnTo>
                    <a:pt x="200" y="89"/>
                  </a:lnTo>
                  <a:lnTo>
                    <a:pt x="200" y="89"/>
                  </a:lnTo>
                  <a:lnTo>
                    <a:pt x="194" y="94"/>
                  </a:lnTo>
                  <a:lnTo>
                    <a:pt x="194" y="94"/>
                  </a:lnTo>
                  <a:lnTo>
                    <a:pt x="194" y="94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94" y="89"/>
                  </a:lnTo>
                  <a:lnTo>
                    <a:pt x="194" y="89"/>
                  </a:lnTo>
                  <a:lnTo>
                    <a:pt x="194" y="89"/>
                  </a:lnTo>
                  <a:close/>
                  <a:moveTo>
                    <a:pt x="211" y="94"/>
                  </a:moveTo>
                  <a:lnTo>
                    <a:pt x="211" y="94"/>
                  </a:lnTo>
                  <a:lnTo>
                    <a:pt x="211" y="94"/>
                  </a:lnTo>
                  <a:lnTo>
                    <a:pt x="211" y="94"/>
                  </a:lnTo>
                  <a:lnTo>
                    <a:pt x="205" y="100"/>
                  </a:lnTo>
                  <a:lnTo>
                    <a:pt x="205" y="100"/>
                  </a:lnTo>
                  <a:lnTo>
                    <a:pt x="205" y="100"/>
                  </a:lnTo>
                  <a:lnTo>
                    <a:pt x="205" y="94"/>
                  </a:lnTo>
                  <a:lnTo>
                    <a:pt x="205" y="94"/>
                  </a:lnTo>
                  <a:lnTo>
                    <a:pt x="205" y="94"/>
                  </a:lnTo>
                  <a:lnTo>
                    <a:pt x="211" y="94"/>
                  </a:lnTo>
                  <a:lnTo>
                    <a:pt x="211" y="94"/>
                  </a:lnTo>
                  <a:close/>
                  <a:moveTo>
                    <a:pt x="222" y="100"/>
                  </a:move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5"/>
                  </a:lnTo>
                  <a:lnTo>
                    <a:pt x="217" y="105"/>
                  </a:lnTo>
                  <a:lnTo>
                    <a:pt x="217" y="105"/>
                  </a:lnTo>
                  <a:lnTo>
                    <a:pt x="217" y="100"/>
                  </a:lnTo>
                  <a:lnTo>
                    <a:pt x="217" y="100"/>
                  </a:lnTo>
                  <a:lnTo>
                    <a:pt x="217" y="100"/>
                  </a:lnTo>
                  <a:lnTo>
                    <a:pt x="222" y="100"/>
                  </a:lnTo>
                  <a:lnTo>
                    <a:pt x="222" y="100"/>
                  </a:lnTo>
                  <a:close/>
                  <a:moveTo>
                    <a:pt x="233" y="105"/>
                  </a:moveTo>
                  <a:lnTo>
                    <a:pt x="233" y="105"/>
                  </a:lnTo>
                  <a:lnTo>
                    <a:pt x="233" y="105"/>
                  </a:lnTo>
                  <a:lnTo>
                    <a:pt x="233" y="105"/>
                  </a:lnTo>
                  <a:lnTo>
                    <a:pt x="233" y="111"/>
                  </a:lnTo>
                  <a:lnTo>
                    <a:pt x="233" y="111"/>
                  </a:lnTo>
                  <a:lnTo>
                    <a:pt x="233" y="111"/>
                  </a:lnTo>
                  <a:lnTo>
                    <a:pt x="228" y="105"/>
                  </a:lnTo>
                  <a:lnTo>
                    <a:pt x="228" y="105"/>
                  </a:lnTo>
                  <a:lnTo>
                    <a:pt x="233" y="105"/>
                  </a:lnTo>
                  <a:lnTo>
                    <a:pt x="233" y="105"/>
                  </a:lnTo>
                  <a:lnTo>
                    <a:pt x="233" y="105"/>
                  </a:lnTo>
                  <a:close/>
                  <a:moveTo>
                    <a:pt x="244" y="111"/>
                  </a:moveTo>
                  <a:lnTo>
                    <a:pt x="244" y="111"/>
                  </a:lnTo>
                  <a:lnTo>
                    <a:pt x="250" y="111"/>
                  </a:lnTo>
                  <a:lnTo>
                    <a:pt x="250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1"/>
                  </a:lnTo>
                  <a:lnTo>
                    <a:pt x="244" y="111"/>
                  </a:lnTo>
                  <a:lnTo>
                    <a:pt x="244" y="111"/>
                  </a:lnTo>
                  <a:lnTo>
                    <a:pt x="244" y="111"/>
                  </a:lnTo>
                  <a:lnTo>
                    <a:pt x="244" y="111"/>
                  </a:lnTo>
                  <a:close/>
                  <a:moveTo>
                    <a:pt x="261" y="116"/>
                  </a:moveTo>
                  <a:lnTo>
                    <a:pt x="261" y="116"/>
                  </a:lnTo>
                  <a:lnTo>
                    <a:pt x="261" y="116"/>
                  </a:lnTo>
                  <a:lnTo>
                    <a:pt x="261" y="122"/>
                  </a:lnTo>
                  <a:lnTo>
                    <a:pt x="261" y="122"/>
                  </a:lnTo>
                  <a:lnTo>
                    <a:pt x="255" y="122"/>
                  </a:lnTo>
                  <a:lnTo>
                    <a:pt x="255" y="122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61" y="116"/>
                  </a:lnTo>
                  <a:lnTo>
                    <a:pt x="261" y="116"/>
                  </a:lnTo>
                  <a:close/>
                  <a:moveTo>
                    <a:pt x="272" y="122"/>
                  </a:moveTo>
                  <a:lnTo>
                    <a:pt x="272" y="122"/>
                  </a:lnTo>
                  <a:lnTo>
                    <a:pt x="272" y="122"/>
                  </a:lnTo>
                  <a:lnTo>
                    <a:pt x="272" y="127"/>
                  </a:lnTo>
                  <a:lnTo>
                    <a:pt x="272" y="127"/>
                  </a:lnTo>
                  <a:lnTo>
                    <a:pt x="266" y="127"/>
                  </a:lnTo>
                  <a:lnTo>
                    <a:pt x="266" y="127"/>
                  </a:lnTo>
                  <a:lnTo>
                    <a:pt x="266" y="122"/>
                  </a:lnTo>
                  <a:lnTo>
                    <a:pt x="266" y="122"/>
                  </a:lnTo>
                  <a:lnTo>
                    <a:pt x="266" y="122"/>
                  </a:lnTo>
                  <a:lnTo>
                    <a:pt x="272" y="122"/>
                  </a:lnTo>
                  <a:lnTo>
                    <a:pt x="272" y="122"/>
                  </a:lnTo>
                  <a:close/>
                  <a:moveTo>
                    <a:pt x="283" y="127"/>
                  </a:moveTo>
                  <a:lnTo>
                    <a:pt x="283" y="127"/>
                  </a:lnTo>
                  <a:lnTo>
                    <a:pt x="289" y="127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78" y="133"/>
                  </a:lnTo>
                  <a:lnTo>
                    <a:pt x="278" y="127"/>
                  </a:lnTo>
                  <a:lnTo>
                    <a:pt x="283" y="127"/>
                  </a:lnTo>
                  <a:lnTo>
                    <a:pt x="283" y="127"/>
                  </a:lnTo>
                  <a:lnTo>
                    <a:pt x="283" y="127"/>
                  </a:lnTo>
                  <a:close/>
                  <a:moveTo>
                    <a:pt x="294" y="133"/>
                  </a:moveTo>
                  <a:lnTo>
                    <a:pt x="294" y="133"/>
                  </a:lnTo>
                  <a:lnTo>
                    <a:pt x="300" y="133"/>
                  </a:lnTo>
                  <a:lnTo>
                    <a:pt x="300" y="138"/>
                  </a:lnTo>
                  <a:lnTo>
                    <a:pt x="294" y="138"/>
                  </a:lnTo>
                  <a:lnTo>
                    <a:pt x="294" y="138"/>
                  </a:lnTo>
                  <a:lnTo>
                    <a:pt x="294" y="138"/>
                  </a:lnTo>
                  <a:lnTo>
                    <a:pt x="294" y="138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4" y="133"/>
                  </a:lnTo>
                  <a:close/>
                  <a:moveTo>
                    <a:pt x="311" y="138"/>
                  </a:moveTo>
                  <a:lnTo>
                    <a:pt x="311" y="138"/>
                  </a:lnTo>
                  <a:lnTo>
                    <a:pt x="311" y="138"/>
                  </a:lnTo>
                  <a:lnTo>
                    <a:pt x="311" y="144"/>
                  </a:lnTo>
                  <a:lnTo>
                    <a:pt x="311" y="144"/>
                  </a:lnTo>
                  <a:lnTo>
                    <a:pt x="305" y="144"/>
                  </a:lnTo>
                  <a:lnTo>
                    <a:pt x="305" y="144"/>
                  </a:lnTo>
                  <a:lnTo>
                    <a:pt x="305" y="144"/>
                  </a:lnTo>
                  <a:lnTo>
                    <a:pt x="305" y="138"/>
                  </a:lnTo>
                  <a:lnTo>
                    <a:pt x="305" y="138"/>
                  </a:lnTo>
                  <a:lnTo>
                    <a:pt x="311" y="138"/>
                  </a:lnTo>
                  <a:lnTo>
                    <a:pt x="311" y="138"/>
                  </a:lnTo>
                  <a:close/>
                  <a:moveTo>
                    <a:pt x="322" y="144"/>
                  </a:moveTo>
                  <a:lnTo>
                    <a:pt x="322" y="144"/>
                  </a:lnTo>
                  <a:lnTo>
                    <a:pt x="322" y="144"/>
                  </a:lnTo>
                  <a:lnTo>
                    <a:pt x="322" y="150"/>
                  </a:lnTo>
                  <a:lnTo>
                    <a:pt x="322" y="150"/>
                  </a:lnTo>
                  <a:lnTo>
                    <a:pt x="316" y="150"/>
                  </a:lnTo>
                  <a:lnTo>
                    <a:pt x="316" y="150"/>
                  </a:lnTo>
                  <a:lnTo>
                    <a:pt x="316" y="150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22" y="144"/>
                  </a:lnTo>
                  <a:lnTo>
                    <a:pt x="322" y="144"/>
                  </a:lnTo>
                  <a:close/>
                  <a:moveTo>
                    <a:pt x="333" y="150"/>
                  </a:moveTo>
                  <a:lnTo>
                    <a:pt x="333" y="150"/>
                  </a:lnTo>
                  <a:lnTo>
                    <a:pt x="339" y="150"/>
                  </a:lnTo>
                  <a:lnTo>
                    <a:pt x="339" y="155"/>
                  </a:lnTo>
                  <a:lnTo>
                    <a:pt x="333" y="155"/>
                  </a:lnTo>
                  <a:lnTo>
                    <a:pt x="333" y="155"/>
                  </a:lnTo>
                  <a:lnTo>
                    <a:pt x="333" y="155"/>
                  </a:lnTo>
                  <a:lnTo>
                    <a:pt x="328" y="155"/>
                  </a:lnTo>
                  <a:lnTo>
                    <a:pt x="328" y="150"/>
                  </a:lnTo>
                  <a:lnTo>
                    <a:pt x="333" y="150"/>
                  </a:lnTo>
                  <a:lnTo>
                    <a:pt x="333" y="150"/>
                  </a:lnTo>
                  <a:lnTo>
                    <a:pt x="333" y="150"/>
                  </a:lnTo>
                  <a:close/>
                  <a:moveTo>
                    <a:pt x="350" y="155"/>
                  </a:moveTo>
                  <a:lnTo>
                    <a:pt x="350" y="155"/>
                  </a:lnTo>
                  <a:lnTo>
                    <a:pt x="350" y="155"/>
                  </a:lnTo>
                  <a:lnTo>
                    <a:pt x="350" y="161"/>
                  </a:lnTo>
                  <a:lnTo>
                    <a:pt x="344" y="161"/>
                  </a:lnTo>
                  <a:lnTo>
                    <a:pt x="344" y="161"/>
                  </a:lnTo>
                  <a:lnTo>
                    <a:pt x="344" y="161"/>
                  </a:lnTo>
                  <a:lnTo>
                    <a:pt x="344" y="161"/>
                  </a:lnTo>
                  <a:lnTo>
                    <a:pt x="344" y="155"/>
                  </a:lnTo>
                  <a:lnTo>
                    <a:pt x="344" y="155"/>
                  </a:lnTo>
                  <a:lnTo>
                    <a:pt x="350" y="155"/>
                  </a:lnTo>
                  <a:lnTo>
                    <a:pt x="350" y="155"/>
                  </a:lnTo>
                  <a:close/>
                  <a:moveTo>
                    <a:pt x="361" y="161"/>
                  </a:moveTo>
                  <a:lnTo>
                    <a:pt x="361" y="161"/>
                  </a:lnTo>
                  <a:lnTo>
                    <a:pt x="361" y="161"/>
                  </a:lnTo>
                  <a:lnTo>
                    <a:pt x="361" y="166"/>
                  </a:lnTo>
                  <a:lnTo>
                    <a:pt x="361" y="166"/>
                  </a:lnTo>
                  <a:lnTo>
                    <a:pt x="355" y="166"/>
                  </a:lnTo>
                  <a:lnTo>
                    <a:pt x="355" y="166"/>
                  </a:lnTo>
                  <a:lnTo>
                    <a:pt x="355" y="166"/>
                  </a:lnTo>
                  <a:lnTo>
                    <a:pt x="355" y="161"/>
                  </a:lnTo>
                  <a:lnTo>
                    <a:pt x="355" y="161"/>
                  </a:lnTo>
                  <a:lnTo>
                    <a:pt x="361" y="161"/>
                  </a:lnTo>
                  <a:lnTo>
                    <a:pt x="361" y="161"/>
                  </a:lnTo>
                  <a:close/>
                  <a:moveTo>
                    <a:pt x="372" y="166"/>
                  </a:moveTo>
                  <a:lnTo>
                    <a:pt x="372" y="166"/>
                  </a:lnTo>
                  <a:lnTo>
                    <a:pt x="372" y="166"/>
                  </a:lnTo>
                  <a:lnTo>
                    <a:pt x="372" y="172"/>
                  </a:lnTo>
                  <a:lnTo>
                    <a:pt x="372" y="172"/>
                  </a:lnTo>
                  <a:lnTo>
                    <a:pt x="372" y="172"/>
                  </a:lnTo>
                  <a:lnTo>
                    <a:pt x="372" y="172"/>
                  </a:lnTo>
                  <a:lnTo>
                    <a:pt x="366" y="172"/>
                  </a:lnTo>
                  <a:lnTo>
                    <a:pt x="366" y="166"/>
                  </a:lnTo>
                  <a:lnTo>
                    <a:pt x="372" y="166"/>
                  </a:lnTo>
                  <a:lnTo>
                    <a:pt x="372" y="166"/>
                  </a:lnTo>
                  <a:lnTo>
                    <a:pt x="372" y="166"/>
                  </a:lnTo>
                  <a:close/>
                  <a:moveTo>
                    <a:pt x="383" y="172"/>
                  </a:moveTo>
                  <a:lnTo>
                    <a:pt x="383" y="172"/>
                  </a:lnTo>
                  <a:lnTo>
                    <a:pt x="389" y="172"/>
                  </a:lnTo>
                  <a:lnTo>
                    <a:pt x="389" y="177"/>
                  </a:lnTo>
                  <a:lnTo>
                    <a:pt x="383" y="177"/>
                  </a:lnTo>
                  <a:lnTo>
                    <a:pt x="383" y="177"/>
                  </a:lnTo>
                  <a:lnTo>
                    <a:pt x="383" y="177"/>
                  </a:lnTo>
                  <a:lnTo>
                    <a:pt x="383" y="177"/>
                  </a:lnTo>
                  <a:lnTo>
                    <a:pt x="383" y="172"/>
                  </a:lnTo>
                  <a:lnTo>
                    <a:pt x="383" y="172"/>
                  </a:lnTo>
                  <a:lnTo>
                    <a:pt x="383" y="172"/>
                  </a:lnTo>
                  <a:lnTo>
                    <a:pt x="383" y="172"/>
                  </a:lnTo>
                  <a:close/>
                  <a:moveTo>
                    <a:pt x="400" y="177"/>
                  </a:moveTo>
                  <a:lnTo>
                    <a:pt x="400" y="177"/>
                  </a:lnTo>
                  <a:lnTo>
                    <a:pt x="400" y="177"/>
                  </a:lnTo>
                  <a:lnTo>
                    <a:pt x="400" y="183"/>
                  </a:lnTo>
                  <a:lnTo>
                    <a:pt x="400" y="183"/>
                  </a:lnTo>
                  <a:lnTo>
                    <a:pt x="394" y="183"/>
                  </a:lnTo>
                  <a:lnTo>
                    <a:pt x="394" y="183"/>
                  </a:lnTo>
                  <a:lnTo>
                    <a:pt x="394" y="183"/>
                  </a:lnTo>
                  <a:lnTo>
                    <a:pt x="394" y="177"/>
                  </a:lnTo>
                  <a:lnTo>
                    <a:pt x="394" y="177"/>
                  </a:lnTo>
                  <a:lnTo>
                    <a:pt x="400" y="177"/>
                  </a:lnTo>
                  <a:lnTo>
                    <a:pt x="400" y="177"/>
                  </a:lnTo>
                  <a:close/>
                  <a:moveTo>
                    <a:pt x="411" y="183"/>
                  </a:moveTo>
                  <a:lnTo>
                    <a:pt x="411" y="183"/>
                  </a:lnTo>
                  <a:lnTo>
                    <a:pt x="411" y="183"/>
                  </a:lnTo>
                  <a:lnTo>
                    <a:pt x="411" y="188"/>
                  </a:lnTo>
                  <a:lnTo>
                    <a:pt x="411" y="188"/>
                  </a:lnTo>
                  <a:lnTo>
                    <a:pt x="405" y="188"/>
                  </a:lnTo>
                  <a:lnTo>
                    <a:pt x="405" y="188"/>
                  </a:lnTo>
                  <a:lnTo>
                    <a:pt x="405" y="188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11" y="183"/>
                  </a:lnTo>
                  <a:lnTo>
                    <a:pt x="411" y="183"/>
                  </a:lnTo>
                  <a:close/>
                  <a:moveTo>
                    <a:pt x="422" y="188"/>
                  </a:moveTo>
                  <a:lnTo>
                    <a:pt x="422" y="188"/>
                  </a:lnTo>
                  <a:lnTo>
                    <a:pt x="427" y="188"/>
                  </a:lnTo>
                  <a:lnTo>
                    <a:pt x="427" y="194"/>
                  </a:lnTo>
                  <a:lnTo>
                    <a:pt x="422" y="194"/>
                  </a:lnTo>
                  <a:lnTo>
                    <a:pt x="422" y="194"/>
                  </a:lnTo>
                  <a:lnTo>
                    <a:pt x="422" y="194"/>
                  </a:lnTo>
                  <a:lnTo>
                    <a:pt x="416" y="194"/>
                  </a:lnTo>
                  <a:lnTo>
                    <a:pt x="416" y="188"/>
                  </a:lnTo>
                  <a:lnTo>
                    <a:pt x="422" y="188"/>
                  </a:lnTo>
                  <a:lnTo>
                    <a:pt x="422" y="188"/>
                  </a:lnTo>
                  <a:lnTo>
                    <a:pt x="422" y="188"/>
                  </a:lnTo>
                  <a:close/>
                  <a:moveTo>
                    <a:pt x="438" y="194"/>
                  </a:moveTo>
                  <a:lnTo>
                    <a:pt x="438" y="194"/>
                  </a:lnTo>
                  <a:lnTo>
                    <a:pt x="438" y="199"/>
                  </a:lnTo>
                  <a:lnTo>
                    <a:pt x="438" y="199"/>
                  </a:lnTo>
                  <a:lnTo>
                    <a:pt x="433" y="199"/>
                  </a:lnTo>
                  <a:lnTo>
                    <a:pt x="433" y="199"/>
                  </a:lnTo>
                  <a:lnTo>
                    <a:pt x="433" y="199"/>
                  </a:lnTo>
                  <a:lnTo>
                    <a:pt x="433" y="199"/>
                  </a:lnTo>
                  <a:lnTo>
                    <a:pt x="433" y="199"/>
                  </a:lnTo>
                  <a:lnTo>
                    <a:pt x="433" y="194"/>
                  </a:lnTo>
                  <a:lnTo>
                    <a:pt x="438" y="194"/>
                  </a:lnTo>
                  <a:lnTo>
                    <a:pt x="438" y="194"/>
                  </a:lnTo>
                  <a:close/>
                  <a:moveTo>
                    <a:pt x="450" y="199"/>
                  </a:moveTo>
                  <a:lnTo>
                    <a:pt x="450" y="199"/>
                  </a:lnTo>
                  <a:lnTo>
                    <a:pt x="450" y="205"/>
                  </a:lnTo>
                  <a:lnTo>
                    <a:pt x="450" y="205"/>
                  </a:lnTo>
                  <a:lnTo>
                    <a:pt x="450" y="205"/>
                  </a:lnTo>
                  <a:lnTo>
                    <a:pt x="444" y="205"/>
                  </a:lnTo>
                  <a:lnTo>
                    <a:pt x="444" y="205"/>
                  </a:lnTo>
                  <a:lnTo>
                    <a:pt x="444" y="205"/>
                  </a:lnTo>
                  <a:lnTo>
                    <a:pt x="444" y="205"/>
                  </a:lnTo>
                  <a:lnTo>
                    <a:pt x="444" y="199"/>
                  </a:lnTo>
                  <a:lnTo>
                    <a:pt x="450" y="199"/>
                  </a:lnTo>
                  <a:lnTo>
                    <a:pt x="450" y="199"/>
                  </a:lnTo>
                  <a:close/>
                  <a:moveTo>
                    <a:pt x="461" y="205"/>
                  </a:moveTo>
                  <a:lnTo>
                    <a:pt x="461" y="205"/>
                  </a:lnTo>
                  <a:lnTo>
                    <a:pt x="461" y="210"/>
                  </a:lnTo>
                  <a:lnTo>
                    <a:pt x="461" y="210"/>
                  </a:lnTo>
                  <a:lnTo>
                    <a:pt x="461" y="210"/>
                  </a:lnTo>
                  <a:lnTo>
                    <a:pt x="461" y="210"/>
                  </a:lnTo>
                  <a:lnTo>
                    <a:pt x="461" y="210"/>
                  </a:lnTo>
                  <a:lnTo>
                    <a:pt x="455" y="210"/>
                  </a:lnTo>
                  <a:lnTo>
                    <a:pt x="455" y="210"/>
                  </a:lnTo>
                  <a:lnTo>
                    <a:pt x="461" y="205"/>
                  </a:lnTo>
                  <a:lnTo>
                    <a:pt x="461" y="205"/>
                  </a:lnTo>
                  <a:lnTo>
                    <a:pt x="461" y="205"/>
                  </a:lnTo>
                  <a:close/>
                  <a:moveTo>
                    <a:pt x="472" y="210"/>
                  </a:moveTo>
                  <a:lnTo>
                    <a:pt x="472" y="210"/>
                  </a:lnTo>
                  <a:lnTo>
                    <a:pt x="477" y="216"/>
                  </a:lnTo>
                  <a:lnTo>
                    <a:pt x="477" y="216"/>
                  </a:lnTo>
                  <a:lnTo>
                    <a:pt x="472" y="221"/>
                  </a:lnTo>
                  <a:lnTo>
                    <a:pt x="472" y="216"/>
                  </a:lnTo>
                  <a:lnTo>
                    <a:pt x="472" y="216"/>
                  </a:lnTo>
                  <a:lnTo>
                    <a:pt x="466" y="216"/>
                  </a:lnTo>
                  <a:lnTo>
                    <a:pt x="472" y="216"/>
                  </a:lnTo>
                  <a:lnTo>
                    <a:pt x="472" y="210"/>
                  </a:lnTo>
                  <a:lnTo>
                    <a:pt x="472" y="210"/>
                  </a:lnTo>
                  <a:lnTo>
                    <a:pt x="472" y="210"/>
                  </a:lnTo>
                  <a:close/>
                  <a:moveTo>
                    <a:pt x="488" y="216"/>
                  </a:moveTo>
                  <a:lnTo>
                    <a:pt x="488" y="216"/>
                  </a:lnTo>
                  <a:lnTo>
                    <a:pt x="488" y="221"/>
                  </a:lnTo>
                  <a:lnTo>
                    <a:pt x="488" y="221"/>
                  </a:lnTo>
                  <a:lnTo>
                    <a:pt x="483" y="227"/>
                  </a:lnTo>
                  <a:lnTo>
                    <a:pt x="483" y="227"/>
                  </a:lnTo>
                  <a:lnTo>
                    <a:pt x="483" y="227"/>
                  </a:lnTo>
                  <a:lnTo>
                    <a:pt x="483" y="221"/>
                  </a:lnTo>
                  <a:lnTo>
                    <a:pt x="483" y="221"/>
                  </a:lnTo>
                  <a:lnTo>
                    <a:pt x="483" y="216"/>
                  </a:lnTo>
                  <a:lnTo>
                    <a:pt x="488" y="216"/>
                  </a:lnTo>
                  <a:lnTo>
                    <a:pt x="488" y="216"/>
                  </a:lnTo>
                  <a:close/>
                  <a:moveTo>
                    <a:pt x="500" y="221"/>
                  </a:moveTo>
                  <a:lnTo>
                    <a:pt x="500" y="221"/>
                  </a:lnTo>
                  <a:lnTo>
                    <a:pt x="500" y="227"/>
                  </a:lnTo>
                  <a:lnTo>
                    <a:pt x="500" y="227"/>
                  </a:lnTo>
                  <a:lnTo>
                    <a:pt x="500" y="233"/>
                  </a:lnTo>
                  <a:lnTo>
                    <a:pt x="494" y="233"/>
                  </a:lnTo>
                  <a:lnTo>
                    <a:pt x="494" y="233"/>
                  </a:lnTo>
                  <a:lnTo>
                    <a:pt x="494" y="227"/>
                  </a:lnTo>
                  <a:lnTo>
                    <a:pt x="494" y="227"/>
                  </a:lnTo>
                  <a:lnTo>
                    <a:pt x="494" y="221"/>
                  </a:lnTo>
                  <a:lnTo>
                    <a:pt x="500" y="221"/>
                  </a:lnTo>
                  <a:lnTo>
                    <a:pt x="500" y="221"/>
                  </a:lnTo>
                  <a:close/>
                  <a:moveTo>
                    <a:pt x="511" y="227"/>
                  </a:moveTo>
                  <a:lnTo>
                    <a:pt x="511" y="227"/>
                  </a:lnTo>
                  <a:lnTo>
                    <a:pt x="511" y="233"/>
                  </a:lnTo>
                  <a:lnTo>
                    <a:pt x="511" y="233"/>
                  </a:lnTo>
                  <a:lnTo>
                    <a:pt x="511" y="238"/>
                  </a:lnTo>
                  <a:lnTo>
                    <a:pt x="511" y="238"/>
                  </a:lnTo>
                  <a:lnTo>
                    <a:pt x="511" y="238"/>
                  </a:lnTo>
                  <a:lnTo>
                    <a:pt x="505" y="233"/>
                  </a:lnTo>
                  <a:lnTo>
                    <a:pt x="505" y="233"/>
                  </a:lnTo>
                  <a:lnTo>
                    <a:pt x="511" y="227"/>
                  </a:lnTo>
                  <a:lnTo>
                    <a:pt x="511" y="227"/>
                  </a:lnTo>
                  <a:lnTo>
                    <a:pt x="511" y="227"/>
                  </a:lnTo>
                  <a:close/>
                  <a:moveTo>
                    <a:pt x="522" y="238"/>
                  </a:moveTo>
                  <a:lnTo>
                    <a:pt x="522" y="238"/>
                  </a:lnTo>
                  <a:lnTo>
                    <a:pt x="527" y="238"/>
                  </a:lnTo>
                  <a:lnTo>
                    <a:pt x="527" y="238"/>
                  </a:lnTo>
                  <a:lnTo>
                    <a:pt x="522" y="244"/>
                  </a:lnTo>
                  <a:lnTo>
                    <a:pt x="522" y="244"/>
                  </a:lnTo>
                  <a:lnTo>
                    <a:pt x="522" y="244"/>
                  </a:lnTo>
                  <a:lnTo>
                    <a:pt x="522" y="238"/>
                  </a:lnTo>
                  <a:lnTo>
                    <a:pt x="522" y="238"/>
                  </a:lnTo>
                  <a:lnTo>
                    <a:pt x="522" y="233"/>
                  </a:lnTo>
                  <a:lnTo>
                    <a:pt x="522" y="238"/>
                  </a:lnTo>
                  <a:lnTo>
                    <a:pt x="522" y="238"/>
                  </a:lnTo>
                  <a:close/>
                  <a:moveTo>
                    <a:pt x="538" y="244"/>
                  </a:moveTo>
                  <a:lnTo>
                    <a:pt x="538" y="244"/>
                  </a:lnTo>
                  <a:lnTo>
                    <a:pt x="538" y="244"/>
                  </a:lnTo>
                  <a:lnTo>
                    <a:pt x="538" y="244"/>
                  </a:lnTo>
                  <a:lnTo>
                    <a:pt x="538" y="249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33" y="244"/>
                  </a:lnTo>
                  <a:lnTo>
                    <a:pt x="533" y="244"/>
                  </a:lnTo>
                  <a:lnTo>
                    <a:pt x="533" y="244"/>
                  </a:lnTo>
                  <a:lnTo>
                    <a:pt x="538" y="244"/>
                  </a:lnTo>
                  <a:lnTo>
                    <a:pt x="538" y="244"/>
                  </a:lnTo>
                  <a:close/>
                  <a:moveTo>
                    <a:pt x="549" y="249"/>
                  </a:moveTo>
                  <a:lnTo>
                    <a:pt x="549" y="249"/>
                  </a:lnTo>
                  <a:lnTo>
                    <a:pt x="549" y="249"/>
                  </a:lnTo>
                  <a:lnTo>
                    <a:pt x="549" y="249"/>
                  </a:lnTo>
                  <a:lnTo>
                    <a:pt x="549" y="255"/>
                  </a:lnTo>
                  <a:lnTo>
                    <a:pt x="544" y="255"/>
                  </a:lnTo>
                  <a:lnTo>
                    <a:pt x="544" y="255"/>
                  </a:lnTo>
                  <a:lnTo>
                    <a:pt x="544" y="249"/>
                  </a:lnTo>
                  <a:lnTo>
                    <a:pt x="544" y="249"/>
                  </a:lnTo>
                  <a:lnTo>
                    <a:pt x="544" y="249"/>
                  </a:lnTo>
                  <a:lnTo>
                    <a:pt x="549" y="249"/>
                  </a:lnTo>
                  <a:lnTo>
                    <a:pt x="549" y="249"/>
                  </a:lnTo>
                  <a:close/>
                  <a:moveTo>
                    <a:pt x="561" y="255"/>
                  </a:moveTo>
                  <a:lnTo>
                    <a:pt x="561" y="255"/>
                  </a:lnTo>
                  <a:lnTo>
                    <a:pt x="566" y="255"/>
                  </a:lnTo>
                  <a:lnTo>
                    <a:pt x="566" y="255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55" y="255"/>
                  </a:lnTo>
                  <a:lnTo>
                    <a:pt x="555" y="255"/>
                  </a:lnTo>
                  <a:lnTo>
                    <a:pt x="561" y="255"/>
                  </a:lnTo>
                  <a:lnTo>
                    <a:pt x="561" y="255"/>
                  </a:lnTo>
                  <a:lnTo>
                    <a:pt x="561" y="255"/>
                  </a:lnTo>
                  <a:close/>
                  <a:moveTo>
                    <a:pt x="577" y="260"/>
                  </a:moveTo>
                  <a:lnTo>
                    <a:pt x="577" y="260"/>
                  </a:lnTo>
                  <a:lnTo>
                    <a:pt x="577" y="260"/>
                  </a:lnTo>
                  <a:lnTo>
                    <a:pt x="577" y="266"/>
                  </a:lnTo>
                  <a:lnTo>
                    <a:pt x="572" y="266"/>
                  </a:lnTo>
                  <a:lnTo>
                    <a:pt x="572" y="266"/>
                  </a:lnTo>
                  <a:lnTo>
                    <a:pt x="572" y="266"/>
                  </a:lnTo>
                  <a:lnTo>
                    <a:pt x="572" y="260"/>
                  </a:lnTo>
                  <a:lnTo>
                    <a:pt x="572" y="260"/>
                  </a:lnTo>
                  <a:lnTo>
                    <a:pt x="572" y="260"/>
                  </a:lnTo>
                  <a:lnTo>
                    <a:pt x="577" y="260"/>
                  </a:lnTo>
                  <a:lnTo>
                    <a:pt x="577" y="260"/>
                  </a:lnTo>
                  <a:close/>
                  <a:moveTo>
                    <a:pt x="588" y="266"/>
                  </a:moveTo>
                  <a:lnTo>
                    <a:pt x="588" y="266"/>
                  </a:lnTo>
                  <a:lnTo>
                    <a:pt x="588" y="266"/>
                  </a:lnTo>
                  <a:lnTo>
                    <a:pt x="588" y="271"/>
                  </a:lnTo>
                  <a:lnTo>
                    <a:pt x="588" y="271"/>
                  </a:lnTo>
                  <a:lnTo>
                    <a:pt x="583" y="271"/>
                  </a:lnTo>
                  <a:lnTo>
                    <a:pt x="583" y="271"/>
                  </a:lnTo>
                  <a:lnTo>
                    <a:pt x="583" y="266"/>
                  </a:lnTo>
                  <a:lnTo>
                    <a:pt x="583" y="266"/>
                  </a:lnTo>
                  <a:lnTo>
                    <a:pt x="583" y="266"/>
                  </a:lnTo>
                  <a:lnTo>
                    <a:pt x="588" y="266"/>
                  </a:lnTo>
                  <a:lnTo>
                    <a:pt x="588" y="266"/>
                  </a:lnTo>
                  <a:close/>
                  <a:moveTo>
                    <a:pt x="599" y="271"/>
                  </a:moveTo>
                  <a:lnTo>
                    <a:pt x="599" y="271"/>
                  </a:lnTo>
                  <a:lnTo>
                    <a:pt x="599" y="271"/>
                  </a:lnTo>
                  <a:lnTo>
                    <a:pt x="599" y="277"/>
                  </a:lnTo>
                  <a:lnTo>
                    <a:pt x="599" y="277"/>
                  </a:lnTo>
                  <a:lnTo>
                    <a:pt x="599" y="277"/>
                  </a:lnTo>
                  <a:lnTo>
                    <a:pt x="599" y="277"/>
                  </a:lnTo>
                  <a:lnTo>
                    <a:pt x="594" y="271"/>
                  </a:lnTo>
                  <a:lnTo>
                    <a:pt x="594" y="271"/>
                  </a:lnTo>
                  <a:lnTo>
                    <a:pt x="599" y="271"/>
                  </a:lnTo>
                  <a:lnTo>
                    <a:pt x="599" y="271"/>
                  </a:lnTo>
                  <a:lnTo>
                    <a:pt x="599" y="271"/>
                  </a:lnTo>
                  <a:close/>
                  <a:moveTo>
                    <a:pt x="610" y="277"/>
                  </a:moveTo>
                  <a:lnTo>
                    <a:pt x="610" y="277"/>
                  </a:lnTo>
                  <a:lnTo>
                    <a:pt x="616" y="277"/>
                  </a:lnTo>
                  <a:lnTo>
                    <a:pt x="616" y="282"/>
                  </a:lnTo>
                  <a:lnTo>
                    <a:pt x="610" y="282"/>
                  </a:lnTo>
                  <a:lnTo>
                    <a:pt x="610" y="282"/>
                  </a:lnTo>
                  <a:lnTo>
                    <a:pt x="610" y="282"/>
                  </a:lnTo>
                  <a:lnTo>
                    <a:pt x="610" y="277"/>
                  </a:lnTo>
                  <a:lnTo>
                    <a:pt x="610" y="277"/>
                  </a:lnTo>
                  <a:lnTo>
                    <a:pt x="610" y="277"/>
                  </a:lnTo>
                  <a:lnTo>
                    <a:pt x="610" y="277"/>
                  </a:lnTo>
                  <a:lnTo>
                    <a:pt x="610" y="277"/>
                  </a:lnTo>
                  <a:close/>
                  <a:moveTo>
                    <a:pt x="627" y="282"/>
                  </a:moveTo>
                  <a:lnTo>
                    <a:pt x="627" y="282"/>
                  </a:lnTo>
                  <a:lnTo>
                    <a:pt x="627" y="282"/>
                  </a:lnTo>
                  <a:lnTo>
                    <a:pt x="627" y="288"/>
                  </a:lnTo>
                  <a:lnTo>
                    <a:pt x="627" y="288"/>
                  </a:lnTo>
                  <a:lnTo>
                    <a:pt x="622" y="288"/>
                  </a:lnTo>
                  <a:lnTo>
                    <a:pt x="622" y="288"/>
                  </a:lnTo>
                  <a:lnTo>
                    <a:pt x="622" y="288"/>
                  </a:lnTo>
                  <a:lnTo>
                    <a:pt x="622" y="282"/>
                  </a:lnTo>
                  <a:lnTo>
                    <a:pt x="622" y="282"/>
                  </a:lnTo>
                  <a:lnTo>
                    <a:pt x="627" y="282"/>
                  </a:lnTo>
                  <a:lnTo>
                    <a:pt x="627" y="282"/>
                  </a:lnTo>
                  <a:close/>
                  <a:moveTo>
                    <a:pt x="638" y="288"/>
                  </a:moveTo>
                  <a:lnTo>
                    <a:pt x="638" y="288"/>
                  </a:lnTo>
                  <a:lnTo>
                    <a:pt x="638" y="288"/>
                  </a:lnTo>
                  <a:lnTo>
                    <a:pt x="638" y="293"/>
                  </a:lnTo>
                  <a:lnTo>
                    <a:pt x="638" y="293"/>
                  </a:lnTo>
                  <a:lnTo>
                    <a:pt x="633" y="293"/>
                  </a:lnTo>
                  <a:lnTo>
                    <a:pt x="633" y="293"/>
                  </a:lnTo>
                  <a:lnTo>
                    <a:pt x="633" y="293"/>
                  </a:lnTo>
                  <a:lnTo>
                    <a:pt x="633" y="288"/>
                  </a:lnTo>
                  <a:lnTo>
                    <a:pt x="633" y="288"/>
                  </a:lnTo>
                  <a:lnTo>
                    <a:pt x="638" y="288"/>
                  </a:lnTo>
                  <a:lnTo>
                    <a:pt x="638" y="288"/>
                  </a:lnTo>
                  <a:close/>
                  <a:moveTo>
                    <a:pt x="649" y="293"/>
                  </a:moveTo>
                  <a:lnTo>
                    <a:pt x="649" y="293"/>
                  </a:lnTo>
                  <a:lnTo>
                    <a:pt x="655" y="293"/>
                  </a:lnTo>
                  <a:lnTo>
                    <a:pt x="649" y="299"/>
                  </a:lnTo>
                  <a:lnTo>
                    <a:pt x="649" y="299"/>
                  </a:lnTo>
                  <a:lnTo>
                    <a:pt x="649" y="299"/>
                  </a:lnTo>
                  <a:lnTo>
                    <a:pt x="649" y="299"/>
                  </a:lnTo>
                  <a:lnTo>
                    <a:pt x="644" y="299"/>
                  </a:lnTo>
                  <a:lnTo>
                    <a:pt x="644" y="293"/>
                  </a:lnTo>
                  <a:lnTo>
                    <a:pt x="649" y="293"/>
                  </a:lnTo>
                  <a:lnTo>
                    <a:pt x="649" y="293"/>
                  </a:lnTo>
                  <a:lnTo>
                    <a:pt x="649" y="293"/>
                  </a:lnTo>
                  <a:close/>
                  <a:moveTo>
                    <a:pt x="660" y="299"/>
                  </a:moveTo>
                  <a:lnTo>
                    <a:pt x="660" y="299"/>
                  </a:lnTo>
                  <a:lnTo>
                    <a:pt x="666" y="299"/>
                  </a:lnTo>
                  <a:lnTo>
                    <a:pt x="666" y="305"/>
                  </a:lnTo>
                  <a:lnTo>
                    <a:pt x="660" y="305"/>
                  </a:lnTo>
                  <a:lnTo>
                    <a:pt x="660" y="305"/>
                  </a:lnTo>
                  <a:lnTo>
                    <a:pt x="660" y="305"/>
                  </a:lnTo>
                  <a:lnTo>
                    <a:pt x="660" y="305"/>
                  </a:lnTo>
                  <a:lnTo>
                    <a:pt x="660" y="299"/>
                  </a:lnTo>
                  <a:lnTo>
                    <a:pt x="660" y="299"/>
                  </a:lnTo>
                  <a:lnTo>
                    <a:pt x="660" y="299"/>
                  </a:lnTo>
                  <a:lnTo>
                    <a:pt x="660" y="299"/>
                  </a:lnTo>
                  <a:close/>
                  <a:moveTo>
                    <a:pt x="677" y="305"/>
                  </a:moveTo>
                  <a:lnTo>
                    <a:pt x="677" y="305"/>
                  </a:lnTo>
                  <a:lnTo>
                    <a:pt x="677" y="305"/>
                  </a:lnTo>
                  <a:lnTo>
                    <a:pt x="677" y="310"/>
                  </a:lnTo>
                  <a:lnTo>
                    <a:pt x="677" y="310"/>
                  </a:lnTo>
                  <a:lnTo>
                    <a:pt x="672" y="310"/>
                  </a:lnTo>
                  <a:lnTo>
                    <a:pt x="672" y="310"/>
                  </a:lnTo>
                  <a:lnTo>
                    <a:pt x="672" y="310"/>
                  </a:lnTo>
                  <a:lnTo>
                    <a:pt x="672" y="305"/>
                  </a:lnTo>
                  <a:lnTo>
                    <a:pt x="672" y="305"/>
                  </a:lnTo>
                  <a:lnTo>
                    <a:pt x="677" y="305"/>
                  </a:lnTo>
                  <a:lnTo>
                    <a:pt x="677" y="305"/>
                  </a:lnTo>
                  <a:close/>
                  <a:moveTo>
                    <a:pt x="688" y="310"/>
                  </a:moveTo>
                  <a:lnTo>
                    <a:pt x="688" y="310"/>
                  </a:lnTo>
                  <a:lnTo>
                    <a:pt x="688" y="310"/>
                  </a:lnTo>
                  <a:lnTo>
                    <a:pt x="688" y="316"/>
                  </a:lnTo>
                  <a:lnTo>
                    <a:pt x="688" y="316"/>
                  </a:lnTo>
                  <a:lnTo>
                    <a:pt x="683" y="316"/>
                  </a:lnTo>
                  <a:lnTo>
                    <a:pt x="683" y="316"/>
                  </a:lnTo>
                  <a:lnTo>
                    <a:pt x="683" y="316"/>
                  </a:lnTo>
                  <a:lnTo>
                    <a:pt x="683" y="310"/>
                  </a:lnTo>
                  <a:lnTo>
                    <a:pt x="683" y="310"/>
                  </a:lnTo>
                  <a:lnTo>
                    <a:pt x="688" y="310"/>
                  </a:lnTo>
                  <a:lnTo>
                    <a:pt x="688" y="310"/>
                  </a:lnTo>
                  <a:close/>
                  <a:moveTo>
                    <a:pt x="699" y="316"/>
                  </a:moveTo>
                  <a:lnTo>
                    <a:pt x="699" y="316"/>
                  </a:lnTo>
                  <a:lnTo>
                    <a:pt x="705" y="316"/>
                  </a:lnTo>
                  <a:lnTo>
                    <a:pt x="705" y="321"/>
                  </a:lnTo>
                  <a:lnTo>
                    <a:pt x="699" y="321"/>
                  </a:lnTo>
                  <a:lnTo>
                    <a:pt x="699" y="321"/>
                  </a:lnTo>
                  <a:lnTo>
                    <a:pt x="699" y="321"/>
                  </a:lnTo>
                  <a:lnTo>
                    <a:pt x="694" y="321"/>
                  </a:lnTo>
                  <a:lnTo>
                    <a:pt x="694" y="316"/>
                  </a:lnTo>
                  <a:lnTo>
                    <a:pt x="699" y="316"/>
                  </a:lnTo>
                  <a:lnTo>
                    <a:pt x="699" y="316"/>
                  </a:lnTo>
                  <a:lnTo>
                    <a:pt x="699" y="316"/>
                  </a:lnTo>
                  <a:close/>
                  <a:moveTo>
                    <a:pt x="716" y="321"/>
                  </a:moveTo>
                  <a:lnTo>
                    <a:pt x="716" y="321"/>
                  </a:lnTo>
                  <a:lnTo>
                    <a:pt x="716" y="321"/>
                  </a:lnTo>
                  <a:lnTo>
                    <a:pt x="716" y="327"/>
                  </a:lnTo>
                  <a:lnTo>
                    <a:pt x="710" y="327"/>
                  </a:lnTo>
                  <a:lnTo>
                    <a:pt x="710" y="327"/>
                  </a:lnTo>
                  <a:lnTo>
                    <a:pt x="710" y="327"/>
                  </a:lnTo>
                  <a:lnTo>
                    <a:pt x="710" y="327"/>
                  </a:lnTo>
                  <a:lnTo>
                    <a:pt x="710" y="321"/>
                  </a:lnTo>
                  <a:lnTo>
                    <a:pt x="710" y="321"/>
                  </a:lnTo>
                  <a:lnTo>
                    <a:pt x="716" y="321"/>
                  </a:lnTo>
                  <a:lnTo>
                    <a:pt x="716" y="321"/>
                  </a:lnTo>
                  <a:close/>
                  <a:moveTo>
                    <a:pt x="727" y="327"/>
                  </a:moveTo>
                  <a:lnTo>
                    <a:pt x="727" y="327"/>
                  </a:lnTo>
                  <a:lnTo>
                    <a:pt x="727" y="327"/>
                  </a:lnTo>
                  <a:lnTo>
                    <a:pt x="727" y="332"/>
                  </a:lnTo>
                  <a:lnTo>
                    <a:pt x="727" y="332"/>
                  </a:lnTo>
                  <a:lnTo>
                    <a:pt x="721" y="332"/>
                  </a:lnTo>
                  <a:lnTo>
                    <a:pt x="721" y="332"/>
                  </a:lnTo>
                  <a:lnTo>
                    <a:pt x="721" y="332"/>
                  </a:lnTo>
                  <a:lnTo>
                    <a:pt x="721" y="327"/>
                  </a:lnTo>
                  <a:lnTo>
                    <a:pt x="721" y="327"/>
                  </a:lnTo>
                  <a:lnTo>
                    <a:pt x="727" y="327"/>
                  </a:lnTo>
                  <a:lnTo>
                    <a:pt x="727" y="327"/>
                  </a:lnTo>
                  <a:close/>
                  <a:moveTo>
                    <a:pt x="738" y="332"/>
                  </a:moveTo>
                  <a:lnTo>
                    <a:pt x="738" y="332"/>
                  </a:lnTo>
                  <a:lnTo>
                    <a:pt x="738" y="332"/>
                  </a:lnTo>
                  <a:lnTo>
                    <a:pt x="738" y="338"/>
                  </a:lnTo>
                  <a:lnTo>
                    <a:pt x="738" y="338"/>
                  </a:lnTo>
                  <a:lnTo>
                    <a:pt x="738" y="338"/>
                  </a:lnTo>
                  <a:lnTo>
                    <a:pt x="738" y="338"/>
                  </a:lnTo>
                  <a:lnTo>
                    <a:pt x="733" y="338"/>
                  </a:lnTo>
                  <a:lnTo>
                    <a:pt x="733" y="332"/>
                  </a:lnTo>
                  <a:lnTo>
                    <a:pt x="738" y="332"/>
                  </a:lnTo>
                  <a:lnTo>
                    <a:pt x="738" y="332"/>
                  </a:lnTo>
                  <a:lnTo>
                    <a:pt x="738" y="332"/>
                  </a:lnTo>
                  <a:close/>
                  <a:moveTo>
                    <a:pt x="749" y="338"/>
                  </a:moveTo>
                  <a:lnTo>
                    <a:pt x="749" y="338"/>
                  </a:lnTo>
                  <a:lnTo>
                    <a:pt x="755" y="338"/>
                  </a:lnTo>
                  <a:lnTo>
                    <a:pt x="755" y="343"/>
                  </a:lnTo>
                  <a:lnTo>
                    <a:pt x="749" y="343"/>
                  </a:lnTo>
                  <a:lnTo>
                    <a:pt x="749" y="343"/>
                  </a:lnTo>
                  <a:lnTo>
                    <a:pt x="749" y="343"/>
                  </a:lnTo>
                  <a:lnTo>
                    <a:pt x="749" y="343"/>
                  </a:lnTo>
                  <a:lnTo>
                    <a:pt x="749" y="338"/>
                  </a:lnTo>
                  <a:lnTo>
                    <a:pt x="749" y="338"/>
                  </a:lnTo>
                  <a:lnTo>
                    <a:pt x="749" y="338"/>
                  </a:lnTo>
                  <a:lnTo>
                    <a:pt x="749" y="338"/>
                  </a:lnTo>
                  <a:close/>
                  <a:moveTo>
                    <a:pt x="766" y="343"/>
                  </a:moveTo>
                  <a:lnTo>
                    <a:pt x="766" y="343"/>
                  </a:lnTo>
                  <a:lnTo>
                    <a:pt x="766" y="349"/>
                  </a:lnTo>
                  <a:lnTo>
                    <a:pt x="766" y="349"/>
                  </a:lnTo>
                  <a:lnTo>
                    <a:pt x="766" y="349"/>
                  </a:lnTo>
                  <a:lnTo>
                    <a:pt x="760" y="349"/>
                  </a:lnTo>
                  <a:lnTo>
                    <a:pt x="760" y="349"/>
                  </a:lnTo>
                  <a:lnTo>
                    <a:pt x="760" y="349"/>
                  </a:lnTo>
                  <a:lnTo>
                    <a:pt x="760" y="349"/>
                  </a:lnTo>
                  <a:lnTo>
                    <a:pt x="760" y="343"/>
                  </a:lnTo>
                  <a:lnTo>
                    <a:pt x="766" y="343"/>
                  </a:lnTo>
                  <a:lnTo>
                    <a:pt x="766" y="343"/>
                  </a:lnTo>
                  <a:close/>
                  <a:moveTo>
                    <a:pt x="777" y="349"/>
                  </a:moveTo>
                  <a:lnTo>
                    <a:pt x="777" y="349"/>
                  </a:lnTo>
                  <a:lnTo>
                    <a:pt x="777" y="354"/>
                  </a:lnTo>
                  <a:lnTo>
                    <a:pt x="777" y="354"/>
                  </a:lnTo>
                  <a:lnTo>
                    <a:pt x="777" y="354"/>
                  </a:lnTo>
                  <a:lnTo>
                    <a:pt x="771" y="354"/>
                  </a:lnTo>
                  <a:lnTo>
                    <a:pt x="771" y="354"/>
                  </a:lnTo>
                  <a:lnTo>
                    <a:pt x="771" y="354"/>
                  </a:lnTo>
                  <a:lnTo>
                    <a:pt x="771" y="354"/>
                  </a:lnTo>
                  <a:lnTo>
                    <a:pt x="771" y="349"/>
                  </a:lnTo>
                  <a:lnTo>
                    <a:pt x="777" y="349"/>
                  </a:lnTo>
                  <a:lnTo>
                    <a:pt x="777" y="349"/>
                  </a:lnTo>
                  <a:close/>
                  <a:moveTo>
                    <a:pt x="788" y="354"/>
                  </a:moveTo>
                  <a:lnTo>
                    <a:pt x="788" y="354"/>
                  </a:lnTo>
                  <a:lnTo>
                    <a:pt x="794" y="360"/>
                  </a:lnTo>
                  <a:lnTo>
                    <a:pt x="794" y="360"/>
                  </a:lnTo>
                  <a:lnTo>
                    <a:pt x="788" y="360"/>
                  </a:lnTo>
                  <a:lnTo>
                    <a:pt x="788" y="360"/>
                  </a:lnTo>
                  <a:lnTo>
                    <a:pt x="788" y="360"/>
                  </a:lnTo>
                  <a:lnTo>
                    <a:pt x="782" y="360"/>
                  </a:lnTo>
                  <a:lnTo>
                    <a:pt x="782" y="360"/>
                  </a:lnTo>
                  <a:lnTo>
                    <a:pt x="788" y="354"/>
                  </a:lnTo>
                  <a:lnTo>
                    <a:pt x="788" y="354"/>
                  </a:lnTo>
                  <a:lnTo>
                    <a:pt x="788" y="354"/>
                  </a:lnTo>
                  <a:close/>
                  <a:moveTo>
                    <a:pt x="805" y="360"/>
                  </a:moveTo>
                  <a:lnTo>
                    <a:pt x="805" y="360"/>
                  </a:lnTo>
                  <a:lnTo>
                    <a:pt x="805" y="365"/>
                  </a:lnTo>
                  <a:lnTo>
                    <a:pt x="805" y="365"/>
                  </a:lnTo>
                  <a:lnTo>
                    <a:pt x="799" y="365"/>
                  </a:lnTo>
                  <a:lnTo>
                    <a:pt x="799" y="365"/>
                  </a:lnTo>
                  <a:lnTo>
                    <a:pt x="799" y="365"/>
                  </a:lnTo>
                  <a:lnTo>
                    <a:pt x="799" y="365"/>
                  </a:lnTo>
                  <a:lnTo>
                    <a:pt x="799" y="365"/>
                  </a:lnTo>
                  <a:lnTo>
                    <a:pt x="799" y="360"/>
                  </a:lnTo>
                  <a:lnTo>
                    <a:pt x="805" y="360"/>
                  </a:lnTo>
                  <a:lnTo>
                    <a:pt x="805" y="360"/>
                  </a:lnTo>
                  <a:close/>
                  <a:moveTo>
                    <a:pt x="816" y="365"/>
                  </a:moveTo>
                  <a:lnTo>
                    <a:pt x="816" y="365"/>
                  </a:lnTo>
                  <a:lnTo>
                    <a:pt x="816" y="371"/>
                  </a:lnTo>
                  <a:lnTo>
                    <a:pt x="816" y="371"/>
                  </a:lnTo>
                  <a:lnTo>
                    <a:pt x="816" y="376"/>
                  </a:lnTo>
                  <a:lnTo>
                    <a:pt x="810" y="371"/>
                  </a:lnTo>
                  <a:lnTo>
                    <a:pt x="810" y="371"/>
                  </a:lnTo>
                  <a:lnTo>
                    <a:pt x="810" y="371"/>
                  </a:lnTo>
                  <a:lnTo>
                    <a:pt x="810" y="371"/>
                  </a:lnTo>
                  <a:lnTo>
                    <a:pt x="810" y="365"/>
                  </a:lnTo>
                  <a:lnTo>
                    <a:pt x="816" y="365"/>
                  </a:lnTo>
                  <a:lnTo>
                    <a:pt x="816" y="365"/>
                  </a:lnTo>
                  <a:close/>
                  <a:moveTo>
                    <a:pt x="827" y="371"/>
                  </a:moveTo>
                  <a:lnTo>
                    <a:pt x="827" y="371"/>
                  </a:lnTo>
                  <a:lnTo>
                    <a:pt x="827" y="376"/>
                  </a:lnTo>
                  <a:lnTo>
                    <a:pt x="827" y="376"/>
                  </a:lnTo>
                  <a:lnTo>
                    <a:pt x="827" y="382"/>
                  </a:lnTo>
                  <a:lnTo>
                    <a:pt x="827" y="382"/>
                  </a:lnTo>
                  <a:lnTo>
                    <a:pt x="827" y="382"/>
                  </a:lnTo>
                  <a:lnTo>
                    <a:pt x="821" y="376"/>
                  </a:lnTo>
                  <a:lnTo>
                    <a:pt x="821" y="376"/>
                  </a:lnTo>
                  <a:lnTo>
                    <a:pt x="827" y="371"/>
                  </a:lnTo>
                  <a:lnTo>
                    <a:pt x="827" y="371"/>
                  </a:lnTo>
                  <a:lnTo>
                    <a:pt x="827" y="371"/>
                  </a:lnTo>
                  <a:close/>
                  <a:moveTo>
                    <a:pt x="838" y="376"/>
                  </a:moveTo>
                  <a:lnTo>
                    <a:pt x="838" y="376"/>
                  </a:lnTo>
                  <a:lnTo>
                    <a:pt x="844" y="382"/>
                  </a:lnTo>
                  <a:lnTo>
                    <a:pt x="844" y="382"/>
                  </a:lnTo>
                  <a:lnTo>
                    <a:pt x="838" y="388"/>
                  </a:lnTo>
                  <a:lnTo>
                    <a:pt x="838" y="388"/>
                  </a:lnTo>
                  <a:lnTo>
                    <a:pt x="838" y="388"/>
                  </a:lnTo>
                  <a:lnTo>
                    <a:pt x="832" y="382"/>
                  </a:lnTo>
                  <a:lnTo>
                    <a:pt x="838" y="382"/>
                  </a:lnTo>
                  <a:lnTo>
                    <a:pt x="838" y="376"/>
                  </a:lnTo>
                  <a:lnTo>
                    <a:pt x="838" y="376"/>
                  </a:lnTo>
                  <a:lnTo>
                    <a:pt x="838" y="376"/>
                  </a:lnTo>
                  <a:close/>
                  <a:moveTo>
                    <a:pt x="855" y="382"/>
                  </a:moveTo>
                  <a:lnTo>
                    <a:pt x="855" y="382"/>
                  </a:lnTo>
                  <a:lnTo>
                    <a:pt x="855" y="388"/>
                  </a:lnTo>
                  <a:lnTo>
                    <a:pt x="855" y="388"/>
                  </a:lnTo>
                  <a:lnTo>
                    <a:pt x="855" y="393"/>
                  </a:lnTo>
                  <a:lnTo>
                    <a:pt x="849" y="393"/>
                  </a:lnTo>
                  <a:lnTo>
                    <a:pt x="849" y="393"/>
                  </a:lnTo>
                  <a:lnTo>
                    <a:pt x="849" y="388"/>
                  </a:lnTo>
                  <a:lnTo>
                    <a:pt x="849" y="388"/>
                  </a:lnTo>
                  <a:lnTo>
                    <a:pt x="849" y="382"/>
                  </a:lnTo>
                  <a:lnTo>
                    <a:pt x="855" y="382"/>
                  </a:lnTo>
                  <a:lnTo>
                    <a:pt x="855" y="382"/>
                  </a:lnTo>
                  <a:close/>
                  <a:moveTo>
                    <a:pt x="866" y="393"/>
                  </a:moveTo>
                  <a:lnTo>
                    <a:pt x="866" y="393"/>
                  </a:lnTo>
                  <a:lnTo>
                    <a:pt x="866" y="393"/>
                  </a:lnTo>
                  <a:lnTo>
                    <a:pt x="866" y="393"/>
                  </a:lnTo>
                  <a:lnTo>
                    <a:pt x="866" y="399"/>
                  </a:lnTo>
                  <a:lnTo>
                    <a:pt x="860" y="399"/>
                  </a:lnTo>
                  <a:lnTo>
                    <a:pt x="860" y="399"/>
                  </a:lnTo>
                  <a:lnTo>
                    <a:pt x="860" y="393"/>
                  </a:lnTo>
                  <a:lnTo>
                    <a:pt x="860" y="393"/>
                  </a:lnTo>
                  <a:lnTo>
                    <a:pt x="860" y="388"/>
                  </a:lnTo>
                  <a:lnTo>
                    <a:pt x="866" y="393"/>
                  </a:lnTo>
                  <a:lnTo>
                    <a:pt x="866" y="393"/>
                  </a:lnTo>
                  <a:close/>
                  <a:moveTo>
                    <a:pt x="877" y="399"/>
                  </a:moveTo>
                  <a:lnTo>
                    <a:pt x="877" y="399"/>
                  </a:lnTo>
                  <a:lnTo>
                    <a:pt x="877" y="399"/>
                  </a:lnTo>
                  <a:lnTo>
                    <a:pt x="877" y="399"/>
                  </a:lnTo>
                  <a:lnTo>
                    <a:pt x="877" y="404"/>
                  </a:lnTo>
                  <a:lnTo>
                    <a:pt x="877" y="404"/>
                  </a:lnTo>
                  <a:lnTo>
                    <a:pt x="877" y="404"/>
                  </a:lnTo>
                  <a:lnTo>
                    <a:pt x="871" y="399"/>
                  </a:lnTo>
                  <a:lnTo>
                    <a:pt x="871" y="399"/>
                  </a:lnTo>
                  <a:lnTo>
                    <a:pt x="877" y="399"/>
                  </a:lnTo>
                  <a:lnTo>
                    <a:pt x="877" y="399"/>
                  </a:lnTo>
                  <a:lnTo>
                    <a:pt x="877" y="399"/>
                  </a:lnTo>
                  <a:close/>
                  <a:moveTo>
                    <a:pt x="888" y="404"/>
                  </a:moveTo>
                  <a:lnTo>
                    <a:pt x="888" y="404"/>
                  </a:lnTo>
                  <a:lnTo>
                    <a:pt x="893" y="404"/>
                  </a:lnTo>
                  <a:lnTo>
                    <a:pt x="893" y="404"/>
                  </a:lnTo>
                  <a:lnTo>
                    <a:pt x="888" y="410"/>
                  </a:lnTo>
                  <a:lnTo>
                    <a:pt x="888" y="410"/>
                  </a:lnTo>
                  <a:lnTo>
                    <a:pt x="888" y="410"/>
                  </a:lnTo>
                  <a:lnTo>
                    <a:pt x="888" y="404"/>
                  </a:lnTo>
                  <a:lnTo>
                    <a:pt x="888" y="404"/>
                  </a:lnTo>
                  <a:lnTo>
                    <a:pt x="888" y="404"/>
                  </a:lnTo>
                  <a:lnTo>
                    <a:pt x="888" y="404"/>
                  </a:lnTo>
                  <a:lnTo>
                    <a:pt x="888" y="404"/>
                  </a:lnTo>
                  <a:close/>
                  <a:moveTo>
                    <a:pt x="905" y="410"/>
                  </a:moveTo>
                  <a:lnTo>
                    <a:pt x="905" y="410"/>
                  </a:lnTo>
                  <a:lnTo>
                    <a:pt x="905" y="410"/>
                  </a:lnTo>
                  <a:lnTo>
                    <a:pt x="905" y="410"/>
                  </a:lnTo>
                  <a:lnTo>
                    <a:pt x="905" y="415"/>
                  </a:lnTo>
                  <a:lnTo>
                    <a:pt x="899" y="415"/>
                  </a:lnTo>
                  <a:lnTo>
                    <a:pt x="899" y="415"/>
                  </a:lnTo>
                  <a:lnTo>
                    <a:pt x="899" y="410"/>
                  </a:lnTo>
                  <a:lnTo>
                    <a:pt x="899" y="410"/>
                  </a:lnTo>
                  <a:lnTo>
                    <a:pt x="899" y="410"/>
                  </a:lnTo>
                  <a:lnTo>
                    <a:pt x="905" y="410"/>
                  </a:lnTo>
                  <a:lnTo>
                    <a:pt x="905" y="410"/>
                  </a:lnTo>
                  <a:close/>
                  <a:moveTo>
                    <a:pt x="916" y="415"/>
                  </a:moveTo>
                  <a:lnTo>
                    <a:pt x="916" y="415"/>
                  </a:lnTo>
                  <a:lnTo>
                    <a:pt x="916" y="415"/>
                  </a:lnTo>
                  <a:lnTo>
                    <a:pt x="916" y="421"/>
                  </a:lnTo>
                  <a:lnTo>
                    <a:pt x="916" y="421"/>
                  </a:lnTo>
                  <a:lnTo>
                    <a:pt x="910" y="421"/>
                  </a:lnTo>
                  <a:lnTo>
                    <a:pt x="910" y="421"/>
                  </a:lnTo>
                  <a:lnTo>
                    <a:pt x="910" y="415"/>
                  </a:lnTo>
                  <a:lnTo>
                    <a:pt x="910" y="415"/>
                  </a:lnTo>
                  <a:lnTo>
                    <a:pt x="910" y="415"/>
                  </a:lnTo>
                  <a:lnTo>
                    <a:pt x="916" y="415"/>
                  </a:lnTo>
                  <a:lnTo>
                    <a:pt x="916" y="415"/>
                  </a:lnTo>
                  <a:close/>
                  <a:moveTo>
                    <a:pt x="927" y="421"/>
                  </a:moveTo>
                  <a:lnTo>
                    <a:pt x="927" y="421"/>
                  </a:lnTo>
                  <a:lnTo>
                    <a:pt x="932" y="421"/>
                  </a:lnTo>
                  <a:lnTo>
                    <a:pt x="932" y="426"/>
                  </a:lnTo>
                  <a:lnTo>
                    <a:pt x="927" y="426"/>
                  </a:lnTo>
                  <a:lnTo>
                    <a:pt x="927" y="426"/>
                  </a:lnTo>
                  <a:lnTo>
                    <a:pt x="927" y="426"/>
                  </a:lnTo>
                  <a:lnTo>
                    <a:pt x="921" y="421"/>
                  </a:lnTo>
                  <a:lnTo>
                    <a:pt x="921" y="421"/>
                  </a:lnTo>
                  <a:lnTo>
                    <a:pt x="927" y="421"/>
                  </a:lnTo>
                  <a:lnTo>
                    <a:pt x="927" y="421"/>
                  </a:lnTo>
                  <a:lnTo>
                    <a:pt x="927" y="4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9" name="Freeform 107"/>
            <p:cNvSpPr>
              <a:spLocks noEditPoints="1"/>
            </p:cNvSpPr>
            <p:nvPr/>
          </p:nvSpPr>
          <p:spPr bwMode="auto">
            <a:xfrm>
              <a:off x="3374" y="2865"/>
              <a:ext cx="927" cy="438"/>
            </a:xfrm>
            <a:custGeom>
              <a:avLst/>
              <a:gdLst/>
              <a:ahLst/>
              <a:cxnLst>
                <a:cxn ang="0">
                  <a:pos x="17" y="421"/>
                </a:cxn>
                <a:cxn ang="0">
                  <a:pos x="33" y="416"/>
                </a:cxn>
                <a:cxn ang="0">
                  <a:pos x="45" y="416"/>
                </a:cxn>
                <a:cxn ang="0">
                  <a:pos x="56" y="410"/>
                </a:cxn>
                <a:cxn ang="0">
                  <a:pos x="67" y="399"/>
                </a:cxn>
                <a:cxn ang="0">
                  <a:pos x="78" y="393"/>
                </a:cxn>
                <a:cxn ang="0">
                  <a:pos x="106" y="382"/>
                </a:cxn>
                <a:cxn ang="0">
                  <a:pos x="122" y="377"/>
                </a:cxn>
                <a:cxn ang="0">
                  <a:pos x="133" y="377"/>
                </a:cxn>
                <a:cxn ang="0">
                  <a:pos x="144" y="371"/>
                </a:cxn>
                <a:cxn ang="0">
                  <a:pos x="150" y="360"/>
                </a:cxn>
                <a:cxn ang="0">
                  <a:pos x="167" y="355"/>
                </a:cxn>
                <a:cxn ang="0">
                  <a:pos x="189" y="338"/>
                </a:cxn>
                <a:cxn ang="0">
                  <a:pos x="211" y="338"/>
                </a:cxn>
                <a:cxn ang="0">
                  <a:pos x="222" y="332"/>
                </a:cxn>
                <a:cxn ang="0">
                  <a:pos x="228" y="327"/>
                </a:cxn>
                <a:cxn ang="0">
                  <a:pos x="239" y="321"/>
                </a:cxn>
                <a:cxn ang="0">
                  <a:pos x="255" y="310"/>
                </a:cxn>
                <a:cxn ang="0">
                  <a:pos x="278" y="299"/>
                </a:cxn>
                <a:cxn ang="0">
                  <a:pos x="294" y="294"/>
                </a:cxn>
                <a:cxn ang="0">
                  <a:pos x="311" y="294"/>
                </a:cxn>
                <a:cxn ang="0">
                  <a:pos x="316" y="288"/>
                </a:cxn>
                <a:cxn ang="0">
                  <a:pos x="328" y="277"/>
                </a:cxn>
                <a:cxn ang="0">
                  <a:pos x="344" y="272"/>
                </a:cxn>
                <a:cxn ang="0">
                  <a:pos x="366" y="261"/>
                </a:cxn>
                <a:cxn ang="0">
                  <a:pos x="383" y="255"/>
                </a:cxn>
                <a:cxn ang="0">
                  <a:pos x="394" y="249"/>
                </a:cxn>
                <a:cxn ang="0">
                  <a:pos x="405" y="244"/>
                </a:cxn>
                <a:cxn ang="0">
                  <a:pos x="416" y="238"/>
                </a:cxn>
                <a:cxn ang="0">
                  <a:pos x="427" y="227"/>
                </a:cxn>
                <a:cxn ang="0">
                  <a:pos x="455" y="216"/>
                </a:cxn>
                <a:cxn ang="0">
                  <a:pos x="472" y="211"/>
                </a:cxn>
                <a:cxn ang="0">
                  <a:pos x="483" y="211"/>
                </a:cxn>
                <a:cxn ang="0">
                  <a:pos x="494" y="205"/>
                </a:cxn>
                <a:cxn ang="0">
                  <a:pos x="505" y="194"/>
                </a:cxn>
                <a:cxn ang="0">
                  <a:pos x="516" y="189"/>
                </a:cxn>
                <a:cxn ang="0">
                  <a:pos x="544" y="177"/>
                </a:cxn>
                <a:cxn ang="0">
                  <a:pos x="561" y="172"/>
                </a:cxn>
                <a:cxn ang="0">
                  <a:pos x="572" y="166"/>
                </a:cxn>
                <a:cxn ang="0">
                  <a:pos x="583" y="166"/>
                </a:cxn>
                <a:cxn ang="0">
                  <a:pos x="594" y="155"/>
                </a:cxn>
                <a:cxn ang="0">
                  <a:pos x="605" y="144"/>
                </a:cxn>
                <a:cxn ang="0">
                  <a:pos x="633" y="133"/>
                </a:cxn>
                <a:cxn ang="0">
                  <a:pos x="649" y="128"/>
                </a:cxn>
                <a:cxn ang="0">
                  <a:pos x="660" y="128"/>
                </a:cxn>
                <a:cxn ang="0">
                  <a:pos x="672" y="122"/>
                </a:cxn>
                <a:cxn ang="0">
                  <a:pos x="677" y="111"/>
                </a:cxn>
                <a:cxn ang="0">
                  <a:pos x="694" y="106"/>
                </a:cxn>
                <a:cxn ang="0">
                  <a:pos x="716" y="94"/>
                </a:cxn>
                <a:cxn ang="0">
                  <a:pos x="738" y="89"/>
                </a:cxn>
                <a:cxn ang="0">
                  <a:pos x="749" y="89"/>
                </a:cxn>
                <a:cxn ang="0">
                  <a:pos x="755" y="83"/>
                </a:cxn>
                <a:cxn ang="0">
                  <a:pos x="766" y="72"/>
                </a:cxn>
                <a:cxn ang="0">
                  <a:pos x="782" y="61"/>
                </a:cxn>
                <a:cxn ang="0">
                  <a:pos x="805" y="50"/>
                </a:cxn>
                <a:cxn ang="0">
                  <a:pos x="821" y="45"/>
                </a:cxn>
                <a:cxn ang="0">
                  <a:pos x="838" y="45"/>
                </a:cxn>
                <a:cxn ang="0">
                  <a:pos x="844" y="39"/>
                </a:cxn>
                <a:cxn ang="0">
                  <a:pos x="855" y="28"/>
                </a:cxn>
                <a:cxn ang="0">
                  <a:pos x="871" y="23"/>
                </a:cxn>
                <a:cxn ang="0">
                  <a:pos x="893" y="11"/>
                </a:cxn>
                <a:cxn ang="0">
                  <a:pos x="910" y="6"/>
                </a:cxn>
                <a:cxn ang="0">
                  <a:pos x="921" y="6"/>
                </a:cxn>
              </a:cxnLst>
              <a:rect l="0" t="0" r="r" b="b"/>
              <a:pathLst>
                <a:path w="927" h="438">
                  <a:moveTo>
                    <a:pt x="0" y="427"/>
                  </a:moveTo>
                  <a:lnTo>
                    <a:pt x="0" y="427"/>
                  </a:lnTo>
                  <a:lnTo>
                    <a:pt x="6" y="427"/>
                  </a:lnTo>
                  <a:lnTo>
                    <a:pt x="6" y="432"/>
                  </a:lnTo>
                  <a:lnTo>
                    <a:pt x="6" y="432"/>
                  </a:lnTo>
                  <a:lnTo>
                    <a:pt x="6" y="432"/>
                  </a:lnTo>
                  <a:lnTo>
                    <a:pt x="6" y="432"/>
                  </a:lnTo>
                  <a:lnTo>
                    <a:pt x="6" y="438"/>
                  </a:lnTo>
                  <a:lnTo>
                    <a:pt x="0" y="432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27"/>
                  </a:lnTo>
                  <a:close/>
                  <a:moveTo>
                    <a:pt x="17" y="421"/>
                  </a:moveTo>
                  <a:lnTo>
                    <a:pt x="17" y="421"/>
                  </a:lnTo>
                  <a:lnTo>
                    <a:pt x="17" y="421"/>
                  </a:lnTo>
                  <a:lnTo>
                    <a:pt x="22" y="421"/>
                  </a:lnTo>
                  <a:lnTo>
                    <a:pt x="22" y="427"/>
                  </a:lnTo>
                  <a:lnTo>
                    <a:pt x="22" y="427"/>
                  </a:lnTo>
                  <a:lnTo>
                    <a:pt x="22" y="427"/>
                  </a:lnTo>
                  <a:lnTo>
                    <a:pt x="17" y="427"/>
                  </a:lnTo>
                  <a:lnTo>
                    <a:pt x="17" y="427"/>
                  </a:lnTo>
                  <a:lnTo>
                    <a:pt x="11" y="427"/>
                  </a:lnTo>
                  <a:lnTo>
                    <a:pt x="17" y="421"/>
                  </a:lnTo>
                  <a:lnTo>
                    <a:pt x="17" y="421"/>
                  </a:lnTo>
                  <a:close/>
                  <a:moveTo>
                    <a:pt x="28" y="416"/>
                  </a:moveTo>
                  <a:lnTo>
                    <a:pt x="28" y="416"/>
                  </a:lnTo>
                  <a:lnTo>
                    <a:pt x="28" y="416"/>
                  </a:lnTo>
                  <a:lnTo>
                    <a:pt x="33" y="416"/>
                  </a:lnTo>
                  <a:lnTo>
                    <a:pt x="33" y="421"/>
                  </a:lnTo>
                  <a:lnTo>
                    <a:pt x="33" y="421"/>
                  </a:lnTo>
                  <a:lnTo>
                    <a:pt x="33" y="421"/>
                  </a:lnTo>
                  <a:lnTo>
                    <a:pt x="28" y="421"/>
                  </a:lnTo>
                  <a:lnTo>
                    <a:pt x="28" y="421"/>
                  </a:lnTo>
                  <a:lnTo>
                    <a:pt x="28" y="421"/>
                  </a:lnTo>
                  <a:lnTo>
                    <a:pt x="28" y="416"/>
                  </a:lnTo>
                  <a:lnTo>
                    <a:pt x="28" y="416"/>
                  </a:lnTo>
                  <a:close/>
                  <a:moveTo>
                    <a:pt x="39" y="410"/>
                  </a:moveTo>
                  <a:lnTo>
                    <a:pt x="39" y="410"/>
                  </a:lnTo>
                  <a:lnTo>
                    <a:pt x="45" y="410"/>
                  </a:lnTo>
                  <a:lnTo>
                    <a:pt x="45" y="410"/>
                  </a:lnTo>
                  <a:lnTo>
                    <a:pt x="45" y="416"/>
                  </a:lnTo>
                  <a:lnTo>
                    <a:pt x="45" y="416"/>
                  </a:lnTo>
                  <a:lnTo>
                    <a:pt x="45" y="416"/>
                  </a:lnTo>
                  <a:lnTo>
                    <a:pt x="45" y="416"/>
                  </a:lnTo>
                  <a:lnTo>
                    <a:pt x="39" y="416"/>
                  </a:lnTo>
                  <a:lnTo>
                    <a:pt x="39" y="416"/>
                  </a:lnTo>
                  <a:lnTo>
                    <a:pt x="39" y="410"/>
                  </a:lnTo>
                  <a:lnTo>
                    <a:pt x="39" y="410"/>
                  </a:lnTo>
                  <a:close/>
                  <a:moveTo>
                    <a:pt x="56" y="404"/>
                  </a:moveTo>
                  <a:lnTo>
                    <a:pt x="56" y="404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56" y="410"/>
                  </a:lnTo>
                  <a:lnTo>
                    <a:pt x="56" y="410"/>
                  </a:lnTo>
                  <a:lnTo>
                    <a:pt x="56" y="410"/>
                  </a:lnTo>
                  <a:lnTo>
                    <a:pt x="56" y="410"/>
                  </a:lnTo>
                  <a:lnTo>
                    <a:pt x="50" y="410"/>
                  </a:lnTo>
                  <a:lnTo>
                    <a:pt x="50" y="410"/>
                  </a:lnTo>
                  <a:lnTo>
                    <a:pt x="56" y="404"/>
                  </a:lnTo>
                  <a:lnTo>
                    <a:pt x="56" y="404"/>
                  </a:lnTo>
                  <a:close/>
                  <a:moveTo>
                    <a:pt x="67" y="399"/>
                  </a:moveTo>
                  <a:lnTo>
                    <a:pt x="67" y="399"/>
                  </a:lnTo>
                  <a:lnTo>
                    <a:pt x="67" y="399"/>
                  </a:lnTo>
                  <a:lnTo>
                    <a:pt x="72" y="399"/>
                  </a:lnTo>
                  <a:lnTo>
                    <a:pt x="72" y="404"/>
                  </a:lnTo>
                  <a:lnTo>
                    <a:pt x="72" y="404"/>
                  </a:lnTo>
                  <a:lnTo>
                    <a:pt x="72" y="404"/>
                  </a:lnTo>
                  <a:lnTo>
                    <a:pt x="67" y="404"/>
                  </a:lnTo>
                  <a:lnTo>
                    <a:pt x="67" y="404"/>
                  </a:lnTo>
                  <a:lnTo>
                    <a:pt x="67" y="399"/>
                  </a:lnTo>
                  <a:lnTo>
                    <a:pt x="67" y="399"/>
                  </a:lnTo>
                  <a:lnTo>
                    <a:pt x="67" y="399"/>
                  </a:lnTo>
                  <a:close/>
                  <a:moveTo>
                    <a:pt x="78" y="393"/>
                  </a:moveTo>
                  <a:lnTo>
                    <a:pt x="78" y="393"/>
                  </a:lnTo>
                  <a:lnTo>
                    <a:pt x="78" y="393"/>
                  </a:lnTo>
                  <a:lnTo>
                    <a:pt x="83" y="393"/>
                  </a:lnTo>
                  <a:lnTo>
                    <a:pt x="83" y="399"/>
                  </a:lnTo>
                  <a:lnTo>
                    <a:pt x="83" y="399"/>
                  </a:lnTo>
                  <a:lnTo>
                    <a:pt x="83" y="399"/>
                  </a:lnTo>
                  <a:lnTo>
                    <a:pt x="78" y="399"/>
                  </a:lnTo>
                  <a:lnTo>
                    <a:pt x="78" y="399"/>
                  </a:lnTo>
                  <a:lnTo>
                    <a:pt x="78" y="393"/>
                  </a:lnTo>
                  <a:lnTo>
                    <a:pt x="78" y="393"/>
                  </a:lnTo>
                  <a:lnTo>
                    <a:pt x="78" y="393"/>
                  </a:lnTo>
                  <a:close/>
                  <a:moveTo>
                    <a:pt x="89" y="388"/>
                  </a:moveTo>
                  <a:lnTo>
                    <a:pt x="89" y="388"/>
                  </a:lnTo>
                  <a:lnTo>
                    <a:pt x="94" y="388"/>
                  </a:lnTo>
                  <a:lnTo>
                    <a:pt x="94" y="388"/>
                  </a:lnTo>
                  <a:lnTo>
                    <a:pt x="94" y="393"/>
                  </a:lnTo>
                  <a:lnTo>
                    <a:pt x="94" y="393"/>
                  </a:lnTo>
                  <a:lnTo>
                    <a:pt x="94" y="393"/>
                  </a:lnTo>
                  <a:lnTo>
                    <a:pt x="94" y="393"/>
                  </a:lnTo>
                  <a:lnTo>
                    <a:pt x="89" y="393"/>
                  </a:lnTo>
                  <a:lnTo>
                    <a:pt x="89" y="388"/>
                  </a:lnTo>
                  <a:lnTo>
                    <a:pt x="89" y="388"/>
                  </a:lnTo>
                  <a:lnTo>
                    <a:pt x="89" y="388"/>
                  </a:lnTo>
                  <a:close/>
                  <a:moveTo>
                    <a:pt x="106" y="382"/>
                  </a:moveTo>
                  <a:lnTo>
                    <a:pt x="106" y="382"/>
                  </a:lnTo>
                  <a:lnTo>
                    <a:pt x="106" y="382"/>
                  </a:lnTo>
                  <a:lnTo>
                    <a:pt x="106" y="382"/>
                  </a:lnTo>
                  <a:lnTo>
                    <a:pt x="111" y="382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100" y="388"/>
                  </a:lnTo>
                  <a:lnTo>
                    <a:pt x="100" y="382"/>
                  </a:lnTo>
                  <a:lnTo>
                    <a:pt x="106" y="382"/>
                  </a:lnTo>
                  <a:lnTo>
                    <a:pt x="106" y="382"/>
                  </a:lnTo>
                  <a:close/>
                  <a:moveTo>
                    <a:pt x="117" y="377"/>
                  </a:moveTo>
                  <a:lnTo>
                    <a:pt x="117" y="377"/>
                  </a:lnTo>
                  <a:lnTo>
                    <a:pt x="117" y="377"/>
                  </a:lnTo>
                  <a:lnTo>
                    <a:pt x="122" y="377"/>
                  </a:lnTo>
                  <a:lnTo>
                    <a:pt x="122" y="377"/>
                  </a:lnTo>
                  <a:lnTo>
                    <a:pt x="122" y="382"/>
                  </a:lnTo>
                  <a:lnTo>
                    <a:pt x="122" y="382"/>
                  </a:lnTo>
                  <a:lnTo>
                    <a:pt x="117" y="382"/>
                  </a:lnTo>
                  <a:lnTo>
                    <a:pt x="117" y="382"/>
                  </a:lnTo>
                  <a:lnTo>
                    <a:pt x="117" y="377"/>
                  </a:lnTo>
                  <a:lnTo>
                    <a:pt x="117" y="377"/>
                  </a:lnTo>
                  <a:lnTo>
                    <a:pt x="117" y="377"/>
                  </a:lnTo>
                  <a:close/>
                  <a:moveTo>
                    <a:pt x="128" y="371"/>
                  </a:moveTo>
                  <a:lnTo>
                    <a:pt x="128" y="371"/>
                  </a:lnTo>
                  <a:lnTo>
                    <a:pt x="133" y="371"/>
                  </a:lnTo>
                  <a:lnTo>
                    <a:pt x="133" y="371"/>
                  </a:lnTo>
                  <a:lnTo>
                    <a:pt x="133" y="371"/>
                  </a:lnTo>
                  <a:lnTo>
                    <a:pt x="133" y="377"/>
                  </a:lnTo>
                  <a:lnTo>
                    <a:pt x="133" y="377"/>
                  </a:lnTo>
                  <a:lnTo>
                    <a:pt x="128" y="377"/>
                  </a:lnTo>
                  <a:lnTo>
                    <a:pt x="128" y="377"/>
                  </a:lnTo>
                  <a:lnTo>
                    <a:pt x="128" y="371"/>
                  </a:lnTo>
                  <a:lnTo>
                    <a:pt x="128" y="371"/>
                  </a:lnTo>
                  <a:lnTo>
                    <a:pt x="128" y="371"/>
                  </a:lnTo>
                  <a:close/>
                  <a:moveTo>
                    <a:pt x="139" y="366"/>
                  </a:moveTo>
                  <a:lnTo>
                    <a:pt x="139" y="366"/>
                  </a:lnTo>
                  <a:lnTo>
                    <a:pt x="144" y="366"/>
                  </a:lnTo>
                  <a:lnTo>
                    <a:pt x="144" y="366"/>
                  </a:lnTo>
                  <a:lnTo>
                    <a:pt x="144" y="366"/>
                  </a:lnTo>
                  <a:lnTo>
                    <a:pt x="144" y="371"/>
                  </a:lnTo>
                  <a:lnTo>
                    <a:pt x="144" y="371"/>
                  </a:lnTo>
                  <a:lnTo>
                    <a:pt x="144" y="371"/>
                  </a:lnTo>
                  <a:lnTo>
                    <a:pt x="139" y="371"/>
                  </a:lnTo>
                  <a:lnTo>
                    <a:pt x="139" y="366"/>
                  </a:lnTo>
                  <a:lnTo>
                    <a:pt x="139" y="366"/>
                  </a:lnTo>
                  <a:lnTo>
                    <a:pt x="139" y="366"/>
                  </a:lnTo>
                  <a:close/>
                  <a:moveTo>
                    <a:pt x="156" y="360"/>
                  </a:moveTo>
                  <a:lnTo>
                    <a:pt x="156" y="360"/>
                  </a:lnTo>
                  <a:lnTo>
                    <a:pt x="156" y="355"/>
                  </a:lnTo>
                  <a:lnTo>
                    <a:pt x="161" y="360"/>
                  </a:lnTo>
                  <a:lnTo>
                    <a:pt x="161" y="360"/>
                  </a:lnTo>
                  <a:lnTo>
                    <a:pt x="156" y="366"/>
                  </a:lnTo>
                  <a:lnTo>
                    <a:pt x="156" y="366"/>
                  </a:lnTo>
                  <a:lnTo>
                    <a:pt x="156" y="366"/>
                  </a:lnTo>
                  <a:lnTo>
                    <a:pt x="156" y="366"/>
                  </a:lnTo>
                  <a:lnTo>
                    <a:pt x="150" y="360"/>
                  </a:lnTo>
                  <a:lnTo>
                    <a:pt x="156" y="360"/>
                  </a:lnTo>
                  <a:lnTo>
                    <a:pt x="156" y="360"/>
                  </a:lnTo>
                  <a:close/>
                  <a:moveTo>
                    <a:pt x="167" y="355"/>
                  </a:moveTo>
                  <a:lnTo>
                    <a:pt x="167" y="355"/>
                  </a:lnTo>
                  <a:lnTo>
                    <a:pt x="167" y="349"/>
                  </a:lnTo>
                  <a:lnTo>
                    <a:pt x="172" y="355"/>
                  </a:lnTo>
                  <a:lnTo>
                    <a:pt x="172" y="355"/>
                  </a:lnTo>
                  <a:lnTo>
                    <a:pt x="172" y="360"/>
                  </a:lnTo>
                  <a:lnTo>
                    <a:pt x="172" y="360"/>
                  </a:lnTo>
                  <a:lnTo>
                    <a:pt x="167" y="360"/>
                  </a:lnTo>
                  <a:lnTo>
                    <a:pt x="167" y="355"/>
                  </a:lnTo>
                  <a:lnTo>
                    <a:pt x="167" y="355"/>
                  </a:lnTo>
                  <a:lnTo>
                    <a:pt x="167" y="355"/>
                  </a:lnTo>
                  <a:lnTo>
                    <a:pt x="167" y="355"/>
                  </a:lnTo>
                  <a:close/>
                  <a:moveTo>
                    <a:pt x="178" y="349"/>
                  </a:moveTo>
                  <a:lnTo>
                    <a:pt x="178" y="349"/>
                  </a:lnTo>
                  <a:lnTo>
                    <a:pt x="183" y="344"/>
                  </a:lnTo>
                  <a:lnTo>
                    <a:pt x="183" y="349"/>
                  </a:lnTo>
                  <a:lnTo>
                    <a:pt x="183" y="349"/>
                  </a:lnTo>
                  <a:lnTo>
                    <a:pt x="183" y="355"/>
                  </a:lnTo>
                  <a:lnTo>
                    <a:pt x="183" y="355"/>
                  </a:lnTo>
                  <a:lnTo>
                    <a:pt x="178" y="355"/>
                  </a:lnTo>
                  <a:lnTo>
                    <a:pt x="178" y="349"/>
                  </a:lnTo>
                  <a:lnTo>
                    <a:pt x="178" y="349"/>
                  </a:lnTo>
                  <a:lnTo>
                    <a:pt x="178" y="349"/>
                  </a:lnTo>
                  <a:lnTo>
                    <a:pt x="178" y="349"/>
                  </a:lnTo>
                  <a:close/>
                  <a:moveTo>
                    <a:pt x="189" y="338"/>
                  </a:moveTo>
                  <a:lnTo>
                    <a:pt x="189" y="338"/>
                  </a:lnTo>
                  <a:lnTo>
                    <a:pt x="194" y="338"/>
                  </a:lnTo>
                  <a:lnTo>
                    <a:pt x="194" y="344"/>
                  </a:lnTo>
                  <a:lnTo>
                    <a:pt x="194" y="344"/>
                  </a:lnTo>
                  <a:lnTo>
                    <a:pt x="194" y="344"/>
                  </a:lnTo>
                  <a:lnTo>
                    <a:pt x="194" y="344"/>
                  </a:lnTo>
                  <a:lnTo>
                    <a:pt x="194" y="349"/>
                  </a:lnTo>
                  <a:lnTo>
                    <a:pt x="189" y="344"/>
                  </a:lnTo>
                  <a:lnTo>
                    <a:pt x="189" y="344"/>
                  </a:lnTo>
                  <a:lnTo>
                    <a:pt x="189" y="338"/>
                  </a:lnTo>
                  <a:lnTo>
                    <a:pt x="189" y="338"/>
                  </a:lnTo>
                  <a:close/>
                  <a:moveTo>
                    <a:pt x="205" y="332"/>
                  </a:moveTo>
                  <a:lnTo>
                    <a:pt x="205" y="332"/>
                  </a:lnTo>
                  <a:lnTo>
                    <a:pt x="205" y="332"/>
                  </a:lnTo>
                  <a:lnTo>
                    <a:pt x="211" y="338"/>
                  </a:lnTo>
                  <a:lnTo>
                    <a:pt x="211" y="338"/>
                  </a:lnTo>
                  <a:lnTo>
                    <a:pt x="205" y="338"/>
                  </a:lnTo>
                  <a:lnTo>
                    <a:pt x="205" y="338"/>
                  </a:lnTo>
                  <a:lnTo>
                    <a:pt x="205" y="338"/>
                  </a:lnTo>
                  <a:lnTo>
                    <a:pt x="205" y="338"/>
                  </a:lnTo>
                  <a:lnTo>
                    <a:pt x="200" y="338"/>
                  </a:lnTo>
                  <a:lnTo>
                    <a:pt x="205" y="332"/>
                  </a:lnTo>
                  <a:lnTo>
                    <a:pt x="205" y="332"/>
                  </a:lnTo>
                  <a:close/>
                  <a:moveTo>
                    <a:pt x="217" y="327"/>
                  </a:moveTo>
                  <a:lnTo>
                    <a:pt x="217" y="327"/>
                  </a:lnTo>
                  <a:lnTo>
                    <a:pt x="217" y="327"/>
                  </a:lnTo>
                  <a:lnTo>
                    <a:pt x="222" y="327"/>
                  </a:lnTo>
                  <a:lnTo>
                    <a:pt x="222" y="332"/>
                  </a:lnTo>
                  <a:lnTo>
                    <a:pt x="222" y="332"/>
                  </a:lnTo>
                  <a:lnTo>
                    <a:pt x="222" y="332"/>
                  </a:lnTo>
                  <a:lnTo>
                    <a:pt x="217" y="332"/>
                  </a:lnTo>
                  <a:lnTo>
                    <a:pt x="217" y="332"/>
                  </a:lnTo>
                  <a:lnTo>
                    <a:pt x="217" y="332"/>
                  </a:lnTo>
                  <a:lnTo>
                    <a:pt x="217" y="327"/>
                  </a:lnTo>
                  <a:lnTo>
                    <a:pt x="217" y="327"/>
                  </a:lnTo>
                  <a:close/>
                  <a:moveTo>
                    <a:pt x="228" y="321"/>
                  </a:moveTo>
                  <a:lnTo>
                    <a:pt x="228" y="321"/>
                  </a:lnTo>
                  <a:lnTo>
                    <a:pt x="233" y="321"/>
                  </a:lnTo>
                  <a:lnTo>
                    <a:pt x="233" y="321"/>
                  </a:lnTo>
                  <a:lnTo>
                    <a:pt x="233" y="327"/>
                  </a:lnTo>
                  <a:lnTo>
                    <a:pt x="233" y="327"/>
                  </a:lnTo>
                  <a:lnTo>
                    <a:pt x="233" y="327"/>
                  </a:lnTo>
                  <a:lnTo>
                    <a:pt x="228" y="327"/>
                  </a:lnTo>
                  <a:lnTo>
                    <a:pt x="228" y="327"/>
                  </a:lnTo>
                  <a:lnTo>
                    <a:pt x="228" y="327"/>
                  </a:lnTo>
                  <a:lnTo>
                    <a:pt x="228" y="321"/>
                  </a:lnTo>
                  <a:lnTo>
                    <a:pt x="228" y="321"/>
                  </a:lnTo>
                  <a:close/>
                  <a:moveTo>
                    <a:pt x="239" y="316"/>
                  </a:moveTo>
                  <a:lnTo>
                    <a:pt x="239" y="316"/>
                  </a:lnTo>
                  <a:lnTo>
                    <a:pt x="244" y="316"/>
                  </a:lnTo>
                  <a:lnTo>
                    <a:pt x="244" y="316"/>
                  </a:lnTo>
                  <a:lnTo>
                    <a:pt x="244" y="321"/>
                  </a:lnTo>
                  <a:lnTo>
                    <a:pt x="244" y="321"/>
                  </a:lnTo>
                  <a:lnTo>
                    <a:pt x="244" y="321"/>
                  </a:lnTo>
                  <a:lnTo>
                    <a:pt x="244" y="321"/>
                  </a:lnTo>
                  <a:lnTo>
                    <a:pt x="239" y="321"/>
                  </a:lnTo>
                  <a:lnTo>
                    <a:pt x="239" y="321"/>
                  </a:lnTo>
                  <a:lnTo>
                    <a:pt x="239" y="316"/>
                  </a:lnTo>
                  <a:lnTo>
                    <a:pt x="239" y="316"/>
                  </a:lnTo>
                  <a:close/>
                  <a:moveTo>
                    <a:pt x="255" y="310"/>
                  </a:moveTo>
                  <a:lnTo>
                    <a:pt x="255" y="310"/>
                  </a:lnTo>
                  <a:lnTo>
                    <a:pt x="255" y="310"/>
                  </a:lnTo>
                  <a:lnTo>
                    <a:pt x="261" y="310"/>
                  </a:lnTo>
                  <a:lnTo>
                    <a:pt x="261" y="316"/>
                  </a:lnTo>
                  <a:lnTo>
                    <a:pt x="255" y="316"/>
                  </a:lnTo>
                  <a:lnTo>
                    <a:pt x="255" y="316"/>
                  </a:lnTo>
                  <a:lnTo>
                    <a:pt x="255" y="316"/>
                  </a:lnTo>
                  <a:lnTo>
                    <a:pt x="255" y="316"/>
                  </a:lnTo>
                  <a:lnTo>
                    <a:pt x="250" y="310"/>
                  </a:lnTo>
                  <a:lnTo>
                    <a:pt x="255" y="310"/>
                  </a:lnTo>
                  <a:lnTo>
                    <a:pt x="255" y="310"/>
                  </a:lnTo>
                  <a:close/>
                  <a:moveTo>
                    <a:pt x="266" y="305"/>
                  </a:moveTo>
                  <a:lnTo>
                    <a:pt x="266" y="305"/>
                  </a:lnTo>
                  <a:lnTo>
                    <a:pt x="266" y="305"/>
                  </a:lnTo>
                  <a:lnTo>
                    <a:pt x="272" y="305"/>
                  </a:lnTo>
                  <a:lnTo>
                    <a:pt x="272" y="310"/>
                  </a:lnTo>
                  <a:lnTo>
                    <a:pt x="272" y="310"/>
                  </a:lnTo>
                  <a:lnTo>
                    <a:pt x="272" y="310"/>
                  </a:lnTo>
                  <a:lnTo>
                    <a:pt x="266" y="310"/>
                  </a:lnTo>
                  <a:lnTo>
                    <a:pt x="266" y="310"/>
                  </a:lnTo>
                  <a:lnTo>
                    <a:pt x="266" y="305"/>
                  </a:lnTo>
                  <a:lnTo>
                    <a:pt x="266" y="305"/>
                  </a:lnTo>
                  <a:lnTo>
                    <a:pt x="266" y="305"/>
                  </a:lnTo>
                  <a:close/>
                  <a:moveTo>
                    <a:pt x="278" y="299"/>
                  </a:moveTo>
                  <a:lnTo>
                    <a:pt x="278" y="299"/>
                  </a:lnTo>
                  <a:lnTo>
                    <a:pt x="283" y="299"/>
                  </a:lnTo>
                  <a:lnTo>
                    <a:pt x="283" y="299"/>
                  </a:lnTo>
                  <a:lnTo>
                    <a:pt x="283" y="305"/>
                  </a:lnTo>
                  <a:lnTo>
                    <a:pt x="283" y="305"/>
                  </a:lnTo>
                  <a:lnTo>
                    <a:pt x="283" y="305"/>
                  </a:lnTo>
                  <a:lnTo>
                    <a:pt x="278" y="305"/>
                  </a:lnTo>
                  <a:lnTo>
                    <a:pt x="278" y="305"/>
                  </a:lnTo>
                  <a:lnTo>
                    <a:pt x="278" y="299"/>
                  </a:lnTo>
                  <a:lnTo>
                    <a:pt x="278" y="299"/>
                  </a:lnTo>
                  <a:lnTo>
                    <a:pt x="278" y="299"/>
                  </a:lnTo>
                  <a:close/>
                  <a:moveTo>
                    <a:pt x="294" y="294"/>
                  </a:moveTo>
                  <a:lnTo>
                    <a:pt x="294" y="294"/>
                  </a:lnTo>
                  <a:lnTo>
                    <a:pt x="294" y="294"/>
                  </a:lnTo>
                  <a:lnTo>
                    <a:pt x="294" y="294"/>
                  </a:lnTo>
                  <a:lnTo>
                    <a:pt x="294" y="294"/>
                  </a:lnTo>
                  <a:lnTo>
                    <a:pt x="294" y="299"/>
                  </a:lnTo>
                  <a:lnTo>
                    <a:pt x="294" y="299"/>
                  </a:lnTo>
                  <a:lnTo>
                    <a:pt x="294" y="299"/>
                  </a:lnTo>
                  <a:lnTo>
                    <a:pt x="289" y="299"/>
                  </a:lnTo>
                  <a:lnTo>
                    <a:pt x="289" y="294"/>
                  </a:lnTo>
                  <a:lnTo>
                    <a:pt x="294" y="294"/>
                  </a:lnTo>
                  <a:lnTo>
                    <a:pt x="294" y="294"/>
                  </a:lnTo>
                  <a:close/>
                  <a:moveTo>
                    <a:pt x="305" y="288"/>
                  </a:moveTo>
                  <a:lnTo>
                    <a:pt x="305" y="288"/>
                  </a:lnTo>
                  <a:lnTo>
                    <a:pt x="305" y="288"/>
                  </a:lnTo>
                  <a:lnTo>
                    <a:pt x="311" y="288"/>
                  </a:lnTo>
                  <a:lnTo>
                    <a:pt x="311" y="288"/>
                  </a:lnTo>
                  <a:lnTo>
                    <a:pt x="311" y="294"/>
                  </a:lnTo>
                  <a:lnTo>
                    <a:pt x="311" y="294"/>
                  </a:lnTo>
                  <a:lnTo>
                    <a:pt x="305" y="294"/>
                  </a:lnTo>
                  <a:lnTo>
                    <a:pt x="305" y="294"/>
                  </a:lnTo>
                  <a:lnTo>
                    <a:pt x="305" y="288"/>
                  </a:lnTo>
                  <a:lnTo>
                    <a:pt x="305" y="288"/>
                  </a:lnTo>
                  <a:lnTo>
                    <a:pt x="305" y="288"/>
                  </a:lnTo>
                  <a:close/>
                  <a:moveTo>
                    <a:pt x="316" y="283"/>
                  </a:moveTo>
                  <a:lnTo>
                    <a:pt x="316" y="283"/>
                  </a:lnTo>
                  <a:lnTo>
                    <a:pt x="316" y="283"/>
                  </a:lnTo>
                  <a:lnTo>
                    <a:pt x="322" y="283"/>
                  </a:lnTo>
                  <a:lnTo>
                    <a:pt x="322" y="283"/>
                  </a:lnTo>
                  <a:lnTo>
                    <a:pt x="322" y="288"/>
                  </a:lnTo>
                  <a:lnTo>
                    <a:pt x="322" y="288"/>
                  </a:lnTo>
                  <a:lnTo>
                    <a:pt x="316" y="288"/>
                  </a:lnTo>
                  <a:lnTo>
                    <a:pt x="316" y="288"/>
                  </a:lnTo>
                  <a:lnTo>
                    <a:pt x="316" y="283"/>
                  </a:lnTo>
                  <a:lnTo>
                    <a:pt x="316" y="283"/>
                  </a:lnTo>
                  <a:lnTo>
                    <a:pt x="316" y="283"/>
                  </a:lnTo>
                  <a:close/>
                  <a:moveTo>
                    <a:pt x="328" y="277"/>
                  </a:moveTo>
                  <a:lnTo>
                    <a:pt x="328" y="277"/>
                  </a:lnTo>
                  <a:lnTo>
                    <a:pt x="333" y="277"/>
                  </a:lnTo>
                  <a:lnTo>
                    <a:pt x="333" y="277"/>
                  </a:lnTo>
                  <a:lnTo>
                    <a:pt x="333" y="277"/>
                  </a:lnTo>
                  <a:lnTo>
                    <a:pt x="333" y="283"/>
                  </a:lnTo>
                  <a:lnTo>
                    <a:pt x="333" y="283"/>
                  </a:lnTo>
                  <a:lnTo>
                    <a:pt x="333" y="283"/>
                  </a:lnTo>
                  <a:lnTo>
                    <a:pt x="328" y="283"/>
                  </a:lnTo>
                  <a:lnTo>
                    <a:pt x="328" y="277"/>
                  </a:lnTo>
                  <a:lnTo>
                    <a:pt x="328" y="277"/>
                  </a:lnTo>
                  <a:lnTo>
                    <a:pt x="328" y="277"/>
                  </a:lnTo>
                  <a:close/>
                  <a:moveTo>
                    <a:pt x="344" y="272"/>
                  </a:moveTo>
                  <a:lnTo>
                    <a:pt x="344" y="272"/>
                  </a:lnTo>
                  <a:lnTo>
                    <a:pt x="344" y="272"/>
                  </a:lnTo>
                  <a:lnTo>
                    <a:pt x="344" y="272"/>
                  </a:lnTo>
                  <a:lnTo>
                    <a:pt x="350" y="272"/>
                  </a:lnTo>
                  <a:lnTo>
                    <a:pt x="344" y="277"/>
                  </a:lnTo>
                  <a:lnTo>
                    <a:pt x="344" y="277"/>
                  </a:lnTo>
                  <a:lnTo>
                    <a:pt x="344" y="277"/>
                  </a:lnTo>
                  <a:lnTo>
                    <a:pt x="339" y="277"/>
                  </a:lnTo>
                  <a:lnTo>
                    <a:pt x="339" y="272"/>
                  </a:lnTo>
                  <a:lnTo>
                    <a:pt x="344" y="272"/>
                  </a:lnTo>
                  <a:lnTo>
                    <a:pt x="344" y="272"/>
                  </a:lnTo>
                  <a:close/>
                  <a:moveTo>
                    <a:pt x="355" y="266"/>
                  </a:moveTo>
                  <a:lnTo>
                    <a:pt x="355" y="266"/>
                  </a:lnTo>
                  <a:lnTo>
                    <a:pt x="355" y="261"/>
                  </a:lnTo>
                  <a:lnTo>
                    <a:pt x="361" y="266"/>
                  </a:lnTo>
                  <a:lnTo>
                    <a:pt x="361" y="266"/>
                  </a:lnTo>
                  <a:lnTo>
                    <a:pt x="361" y="272"/>
                  </a:lnTo>
                  <a:lnTo>
                    <a:pt x="361" y="272"/>
                  </a:lnTo>
                  <a:lnTo>
                    <a:pt x="355" y="272"/>
                  </a:lnTo>
                  <a:lnTo>
                    <a:pt x="355" y="266"/>
                  </a:lnTo>
                  <a:lnTo>
                    <a:pt x="355" y="266"/>
                  </a:lnTo>
                  <a:lnTo>
                    <a:pt x="355" y="266"/>
                  </a:lnTo>
                  <a:lnTo>
                    <a:pt x="355" y="266"/>
                  </a:lnTo>
                  <a:close/>
                  <a:moveTo>
                    <a:pt x="366" y="261"/>
                  </a:moveTo>
                  <a:lnTo>
                    <a:pt x="366" y="261"/>
                  </a:lnTo>
                  <a:lnTo>
                    <a:pt x="372" y="255"/>
                  </a:lnTo>
                  <a:lnTo>
                    <a:pt x="372" y="261"/>
                  </a:lnTo>
                  <a:lnTo>
                    <a:pt x="372" y="261"/>
                  </a:lnTo>
                  <a:lnTo>
                    <a:pt x="372" y="266"/>
                  </a:lnTo>
                  <a:lnTo>
                    <a:pt x="372" y="266"/>
                  </a:lnTo>
                  <a:lnTo>
                    <a:pt x="366" y="266"/>
                  </a:lnTo>
                  <a:lnTo>
                    <a:pt x="366" y="261"/>
                  </a:lnTo>
                  <a:lnTo>
                    <a:pt x="366" y="261"/>
                  </a:lnTo>
                  <a:lnTo>
                    <a:pt x="366" y="261"/>
                  </a:lnTo>
                  <a:lnTo>
                    <a:pt x="366" y="261"/>
                  </a:lnTo>
                  <a:close/>
                  <a:moveTo>
                    <a:pt x="377" y="249"/>
                  </a:moveTo>
                  <a:lnTo>
                    <a:pt x="377" y="249"/>
                  </a:lnTo>
                  <a:lnTo>
                    <a:pt x="383" y="249"/>
                  </a:lnTo>
                  <a:lnTo>
                    <a:pt x="383" y="255"/>
                  </a:lnTo>
                  <a:lnTo>
                    <a:pt x="383" y="255"/>
                  </a:lnTo>
                  <a:lnTo>
                    <a:pt x="383" y="255"/>
                  </a:lnTo>
                  <a:lnTo>
                    <a:pt x="383" y="255"/>
                  </a:lnTo>
                  <a:lnTo>
                    <a:pt x="383" y="261"/>
                  </a:lnTo>
                  <a:lnTo>
                    <a:pt x="377" y="255"/>
                  </a:lnTo>
                  <a:lnTo>
                    <a:pt x="377" y="255"/>
                  </a:lnTo>
                  <a:lnTo>
                    <a:pt x="377" y="249"/>
                  </a:lnTo>
                  <a:lnTo>
                    <a:pt x="377" y="249"/>
                  </a:lnTo>
                  <a:close/>
                  <a:moveTo>
                    <a:pt x="394" y="244"/>
                  </a:moveTo>
                  <a:lnTo>
                    <a:pt x="394" y="244"/>
                  </a:lnTo>
                  <a:lnTo>
                    <a:pt x="394" y="244"/>
                  </a:lnTo>
                  <a:lnTo>
                    <a:pt x="400" y="249"/>
                  </a:lnTo>
                  <a:lnTo>
                    <a:pt x="400" y="249"/>
                  </a:lnTo>
                  <a:lnTo>
                    <a:pt x="394" y="249"/>
                  </a:lnTo>
                  <a:lnTo>
                    <a:pt x="394" y="249"/>
                  </a:lnTo>
                  <a:lnTo>
                    <a:pt x="394" y="249"/>
                  </a:lnTo>
                  <a:lnTo>
                    <a:pt x="394" y="249"/>
                  </a:lnTo>
                  <a:lnTo>
                    <a:pt x="389" y="249"/>
                  </a:lnTo>
                  <a:lnTo>
                    <a:pt x="394" y="244"/>
                  </a:lnTo>
                  <a:lnTo>
                    <a:pt x="394" y="244"/>
                  </a:lnTo>
                  <a:close/>
                  <a:moveTo>
                    <a:pt x="405" y="238"/>
                  </a:moveTo>
                  <a:lnTo>
                    <a:pt x="405" y="238"/>
                  </a:lnTo>
                  <a:lnTo>
                    <a:pt x="405" y="238"/>
                  </a:lnTo>
                  <a:lnTo>
                    <a:pt x="411" y="238"/>
                  </a:lnTo>
                  <a:lnTo>
                    <a:pt x="411" y="244"/>
                  </a:lnTo>
                  <a:lnTo>
                    <a:pt x="411" y="244"/>
                  </a:lnTo>
                  <a:lnTo>
                    <a:pt x="411" y="244"/>
                  </a:lnTo>
                  <a:lnTo>
                    <a:pt x="405" y="244"/>
                  </a:lnTo>
                  <a:lnTo>
                    <a:pt x="405" y="244"/>
                  </a:lnTo>
                  <a:lnTo>
                    <a:pt x="405" y="244"/>
                  </a:lnTo>
                  <a:lnTo>
                    <a:pt x="405" y="238"/>
                  </a:lnTo>
                  <a:lnTo>
                    <a:pt x="405" y="238"/>
                  </a:lnTo>
                  <a:close/>
                  <a:moveTo>
                    <a:pt x="416" y="233"/>
                  </a:moveTo>
                  <a:lnTo>
                    <a:pt x="416" y="233"/>
                  </a:lnTo>
                  <a:lnTo>
                    <a:pt x="422" y="233"/>
                  </a:lnTo>
                  <a:lnTo>
                    <a:pt x="422" y="233"/>
                  </a:lnTo>
                  <a:lnTo>
                    <a:pt x="422" y="238"/>
                  </a:lnTo>
                  <a:lnTo>
                    <a:pt x="422" y="238"/>
                  </a:lnTo>
                  <a:lnTo>
                    <a:pt x="422" y="238"/>
                  </a:lnTo>
                  <a:lnTo>
                    <a:pt x="416" y="238"/>
                  </a:lnTo>
                  <a:lnTo>
                    <a:pt x="416" y="238"/>
                  </a:lnTo>
                  <a:lnTo>
                    <a:pt x="416" y="238"/>
                  </a:lnTo>
                  <a:lnTo>
                    <a:pt x="416" y="233"/>
                  </a:lnTo>
                  <a:lnTo>
                    <a:pt x="416" y="233"/>
                  </a:lnTo>
                  <a:close/>
                  <a:moveTo>
                    <a:pt x="427" y="227"/>
                  </a:moveTo>
                  <a:lnTo>
                    <a:pt x="427" y="227"/>
                  </a:lnTo>
                  <a:lnTo>
                    <a:pt x="433" y="227"/>
                  </a:lnTo>
                  <a:lnTo>
                    <a:pt x="433" y="227"/>
                  </a:lnTo>
                  <a:lnTo>
                    <a:pt x="433" y="233"/>
                  </a:lnTo>
                  <a:lnTo>
                    <a:pt x="433" y="233"/>
                  </a:lnTo>
                  <a:lnTo>
                    <a:pt x="433" y="233"/>
                  </a:lnTo>
                  <a:lnTo>
                    <a:pt x="433" y="233"/>
                  </a:lnTo>
                  <a:lnTo>
                    <a:pt x="427" y="233"/>
                  </a:lnTo>
                  <a:lnTo>
                    <a:pt x="427" y="233"/>
                  </a:lnTo>
                  <a:lnTo>
                    <a:pt x="427" y="227"/>
                  </a:lnTo>
                  <a:lnTo>
                    <a:pt x="427" y="227"/>
                  </a:lnTo>
                  <a:close/>
                  <a:moveTo>
                    <a:pt x="444" y="222"/>
                  </a:moveTo>
                  <a:lnTo>
                    <a:pt x="444" y="222"/>
                  </a:lnTo>
                  <a:lnTo>
                    <a:pt x="444" y="222"/>
                  </a:lnTo>
                  <a:lnTo>
                    <a:pt x="450" y="222"/>
                  </a:lnTo>
                  <a:lnTo>
                    <a:pt x="450" y="227"/>
                  </a:lnTo>
                  <a:lnTo>
                    <a:pt x="444" y="227"/>
                  </a:lnTo>
                  <a:lnTo>
                    <a:pt x="444" y="227"/>
                  </a:lnTo>
                  <a:lnTo>
                    <a:pt x="444" y="227"/>
                  </a:lnTo>
                  <a:lnTo>
                    <a:pt x="444" y="227"/>
                  </a:lnTo>
                  <a:lnTo>
                    <a:pt x="438" y="222"/>
                  </a:lnTo>
                  <a:lnTo>
                    <a:pt x="444" y="222"/>
                  </a:lnTo>
                  <a:lnTo>
                    <a:pt x="444" y="222"/>
                  </a:lnTo>
                  <a:close/>
                  <a:moveTo>
                    <a:pt x="455" y="216"/>
                  </a:moveTo>
                  <a:lnTo>
                    <a:pt x="455" y="216"/>
                  </a:lnTo>
                  <a:lnTo>
                    <a:pt x="455" y="216"/>
                  </a:lnTo>
                  <a:lnTo>
                    <a:pt x="461" y="216"/>
                  </a:lnTo>
                  <a:lnTo>
                    <a:pt x="461" y="222"/>
                  </a:lnTo>
                  <a:lnTo>
                    <a:pt x="461" y="222"/>
                  </a:lnTo>
                  <a:lnTo>
                    <a:pt x="461" y="222"/>
                  </a:lnTo>
                  <a:lnTo>
                    <a:pt x="455" y="222"/>
                  </a:lnTo>
                  <a:lnTo>
                    <a:pt x="455" y="222"/>
                  </a:lnTo>
                  <a:lnTo>
                    <a:pt x="455" y="216"/>
                  </a:lnTo>
                  <a:lnTo>
                    <a:pt x="455" y="216"/>
                  </a:lnTo>
                  <a:lnTo>
                    <a:pt x="455" y="216"/>
                  </a:lnTo>
                  <a:close/>
                  <a:moveTo>
                    <a:pt x="466" y="211"/>
                  </a:moveTo>
                  <a:lnTo>
                    <a:pt x="466" y="211"/>
                  </a:lnTo>
                  <a:lnTo>
                    <a:pt x="472" y="211"/>
                  </a:lnTo>
                  <a:lnTo>
                    <a:pt x="472" y="211"/>
                  </a:lnTo>
                  <a:lnTo>
                    <a:pt x="472" y="216"/>
                  </a:lnTo>
                  <a:lnTo>
                    <a:pt x="472" y="216"/>
                  </a:lnTo>
                  <a:lnTo>
                    <a:pt x="472" y="216"/>
                  </a:lnTo>
                  <a:lnTo>
                    <a:pt x="466" y="216"/>
                  </a:lnTo>
                  <a:lnTo>
                    <a:pt x="466" y="216"/>
                  </a:lnTo>
                  <a:lnTo>
                    <a:pt x="466" y="211"/>
                  </a:lnTo>
                  <a:lnTo>
                    <a:pt x="466" y="211"/>
                  </a:lnTo>
                  <a:lnTo>
                    <a:pt x="466" y="211"/>
                  </a:lnTo>
                  <a:close/>
                  <a:moveTo>
                    <a:pt x="477" y="205"/>
                  </a:moveTo>
                  <a:lnTo>
                    <a:pt x="477" y="205"/>
                  </a:lnTo>
                  <a:lnTo>
                    <a:pt x="483" y="205"/>
                  </a:lnTo>
                  <a:lnTo>
                    <a:pt x="483" y="205"/>
                  </a:lnTo>
                  <a:lnTo>
                    <a:pt x="483" y="205"/>
                  </a:lnTo>
                  <a:lnTo>
                    <a:pt x="483" y="211"/>
                  </a:lnTo>
                  <a:lnTo>
                    <a:pt x="483" y="211"/>
                  </a:lnTo>
                  <a:lnTo>
                    <a:pt x="483" y="211"/>
                  </a:lnTo>
                  <a:lnTo>
                    <a:pt x="477" y="211"/>
                  </a:lnTo>
                  <a:lnTo>
                    <a:pt x="477" y="205"/>
                  </a:lnTo>
                  <a:lnTo>
                    <a:pt x="477" y="205"/>
                  </a:lnTo>
                  <a:lnTo>
                    <a:pt x="477" y="205"/>
                  </a:lnTo>
                  <a:close/>
                  <a:moveTo>
                    <a:pt x="494" y="200"/>
                  </a:moveTo>
                  <a:lnTo>
                    <a:pt x="494" y="200"/>
                  </a:lnTo>
                  <a:lnTo>
                    <a:pt x="494" y="200"/>
                  </a:lnTo>
                  <a:lnTo>
                    <a:pt x="500" y="200"/>
                  </a:lnTo>
                  <a:lnTo>
                    <a:pt x="500" y="200"/>
                  </a:lnTo>
                  <a:lnTo>
                    <a:pt x="494" y="205"/>
                  </a:lnTo>
                  <a:lnTo>
                    <a:pt x="494" y="205"/>
                  </a:lnTo>
                  <a:lnTo>
                    <a:pt x="494" y="205"/>
                  </a:lnTo>
                  <a:lnTo>
                    <a:pt x="494" y="205"/>
                  </a:lnTo>
                  <a:lnTo>
                    <a:pt x="488" y="200"/>
                  </a:lnTo>
                  <a:lnTo>
                    <a:pt x="494" y="200"/>
                  </a:lnTo>
                  <a:lnTo>
                    <a:pt x="494" y="200"/>
                  </a:lnTo>
                  <a:close/>
                  <a:moveTo>
                    <a:pt x="505" y="194"/>
                  </a:moveTo>
                  <a:lnTo>
                    <a:pt x="505" y="194"/>
                  </a:lnTo>
                  <a:lnTo>
                    <a:pt x="505" y="194"/>
                  </a:lnTo>
                  <a:lnTo>
                    <a:pt x="511" y="194"/>
                  </a:lnTo>
                  <a:lnTo>
                    <a:pt x="511" y="194"/>
                  </a:lnTo>
                  <a:lnTo>
                    <a:pt x="511" y="200"/>
                  </a:lnTo>
                  <a:lnTo>
                    <a:pt x="511" y="200"/>
                  </a:lnTo>
                  <a:lnTo>
                    <a:pt x="505" y="200"/>
                  </a:lnTo>
                  <a:lnTo>
                    <a:pt x="505" y="200"/>
                  </a:lnTo>
                  <a:lnTo>
                    <a:pt x="505" y="194"/>
                  </a:lnTo>
                  <a:lnTo>
                    <a:pt x="505" y="194"/>
                  </a:lnTo>
                  <a:lnTo>
                    <a:pt x="505" y="194"/>
                  </a:lnTo>
                  <a:close/>
                  <a:moveTo>
                    <a:pt x="516" y="189"/>
                  </a:moveTo>
                  <a:lnTo>
                    <a:pt x="516" y="189"/>
                  </a:lnTo>
                  <a:lnTo>
                    <a:pt x="522" y="189"/>
                  </a:lnTo>
                  <a:lnTo>
                    <a:pt x="522" y="189"/>
                  </a:lnTo>
                  <a:lnTo>
                    <a:pt x="522" y="189"/>
                  </a:lnTo>
                  <a:lnTo>
                    <a:pt x="522" y="194"/>
                  </a:lnTo>
                  <a:lnTo>
                    <a:pt x="522" y="194"/>
                  </a:lnTo>
                  <a:lnTo>
                    <a:pt x="516" y="194"/>
                  </a:lnTo>
                  <a:lnTo>
                    <a:pt x="516" y="194"/>
                  </a:lnTo>
                  <a:lnTo>
                    <a:pt x="516" y="189"/>
                  </a:lnTo>
                  <a:lnTo>
                    <a:pt x="516" y="189"/>
                  </a:lnTo>
                  <a:lnTo>
                    <a:pt x="516" y="189"/>
                  </a:lnTo>
                  <a:close/>
                  <a:moveTo>
                    <a:pt x="533" y="183"/>
                  </a:moveTo>
                  <a:lnTo>
                    <a:pt x="533" y="183"/>
                  </a:lnTo>
                  <a:lnTo>
                    <a:pt x="533" y="183"/>
                  </a:lnTo>
                  <a:lnTo>
                    <a:pt x="533" y="183"/>
                  </a:lnTo>
                  <a:lnTo>
                    <a:pt x="533" y="183"/>
                  </a:lnTo>
                  <a:lnTo>
                    <a:pt x="533" y="189"/>
                  </a:lnTo>
                  <a:lnTo>
                    <a:pt x="533" y="189"/>
                  </a:lnTo>
                  <a:lnTo>
                    <a:pt x="533" y="189"/>
                  </a:lnTo>
                  <a:lnTo>
                    <a:pt x="527" y="189"/>
                  </a:lnTo>
                  <a:lnTo>
                    <a:pt x="527" y="183"/>
                  </a:lnTo>
                  <a:lnTo>
                    <a:pt x="533" y="183"/>
                  </a:lnTo>
                  <a:lnTo>
                    <a:pt x="533" y="183"/>
                  </a:lnTo>
                  <a:close/>
                  <a:moveTo>
                    <a:pt x="544" y="177"/>
                  </a:moveTo>
                  <a:lnTo>
                    <a:pt x="544" y="177"/>
                  </a:lnTo>
                  <a:lnTo>
                    <a:pt x="544" y="172"/>
                  </a:lnTo>
                  <a:lnTo>
                    <a:pt x="549" y="177"/>
                  </a:lnTo>
                  <a:lnTo>
                    <a:pt x="549" y="177"/>
                  </a:lnTo>
                  <a:lnTo>
                    <a:pt x="549" y="183"/>
                  </a:lnTo>
                  <a:lnTo>
                    <a:pt x="549" y="183"/>
                  </a:lnTo>
                  <a:lnTo>
                    <a:pt x="544" y="183"/>
                  </a:lnTo>
                  <a:lnTo>
                    <a:pt x="544" y="177"/>
                  </a:lnTo>
                  <a:lnTo>
                    <a:pt x="544" y="177"/>
                  </a:lnTo>
                  <a:lnTo>
                    <a:pt x="544" y="177"/>
                  </a:lnTo>
                  <a:lnTo>
                    <a:pt x="544" y="177"/>
                  </a:lnTo>
                  <a:close/>
                  <a:moveTo>
                    <a:pt x="555" y="172"/>
                  </a:moveTo>
                  <a:lnTo>
                    <a:pt x="555" y="172"/>
                  </a:lnTo>
                  <a:lnTo>
                    <a:pt x="555" y="166"/>
                  </a:lnTo>
                  <a:lnTo>
                    <a:pt x="561" y="172"/>
                  </a:lnTo>
                  <a:lnTo>
                    <a:pt x="561" y="172"/>
                  </a:lnTo>
                  <a:lnTo>
                    <a:pt x="561" y="177"/>
                  </a:lnTo>
                  <a:lnTo>
                    <a:pt x="561" y="177"/>
                  </a:lnTo>
                  <a:lnTo>
                    <a:pt x="555" y="177"/>
                  </a:lnTo>
                  <a:lnTo>
                    <a:pt x="555" y="172"/>
                  </a:lnTo>
                  <a:lnTo>
                    <a:pt x="555" y="172"/>
                  </a:lnTo>
                  <a:lnTo>
                    <a:pt x="555" y="172"/>
                  </a:lnTo>
                  <a:lnTo>
                    <a:pt x="555" y="172"/>
                  </a:lnTo>
                  <a:close/>
                  <a:moveTo>
                    <a:pt x="566" y="161"/>
                  </a:moveTo>
                  <a:lnTo>
                    <a:pt x="566" y="161"/>
                  </a:lnTo>
                  <a:lnTo>
                    <a:pt x="572" y="161"/>
                  </a:lnTo>
                  <a:lnTo>
                    <a:pt x="572" y="166"/>
                  </a:lnTo>
                  <a:lnTo>
                    <a:pt x="572" y="166"/>
                  </a:lnTo>
                  <a:lnTo>
                    <a:pt x="572" y="166"/>
                  </a:lnTo>
                  <a:lnTo>
                    <a:pt x="572" y="166"/>
                  </a:lnTo>
                  <a:lnTo>
                    <a:pt x="572" y="172"/>
                  </a:lnTo>
                  <a:lnTo>
                    <a:pt x="566" y="166"/>
                  </a:lnTo>
                  <a:lnTo>
                    <a:pt x="566" y="166"/>
                  </a:lnTo>
                  <a:lnTo>
                    <a:pt x="566" y="161"/>
                  </a:lnTo>
                  <a:lnTo>
                    <a:pt x="566" y="161"/>
                  </a:lnTo>
                  <a:close/>
                  <a:moveTo>
                    <a:pt x="583" y="155"/>
                  </a:moveTo>
                  <a:lnTo>
                    <a:pt x="583" y="155"/>
                  </a:lnTo>
                  <a:lnTo>
                    <a:pt x="583" y="155"/>
                  </a:lnTo>
                  <a:lnTo>
                    <a:pt x="583" y="161"/>
                  </a:lnTo>
                  <a:lnTo>
                    <a:pt x="588" y="161"/>
                  </a:lnTo>
                  <a:lnTo>
                    <a:pt x="583" y="161"/>
                  </a:lnTo>
                  <a:lnTo>
                    <a:pt x="583" y="161"/>
                  </a:lnTo>
                  <a:lnTo>
                    <a:pt x="583" y="166"/>
                  </a:lnTo>
                  <a:lnTo>
                    <a:pt x="577" y="161"/>
                  </a:lnTo>
                  <a:lnTo>
                    <a:pt x="577" y="161"/>
                  </a:lnTo>
                  <a:lnTo>
                    <a:pt x="583" y="155"/>
                  </a:lnTo>
                  <a:lnTo>
                    <a:pt x="583" y="155"/>
                  </a:lnTo>
                  <a:close/>
                  <a:moveTo>
                    <a:pt x="594" y="150"/>
                  </a:moveTo>
                  <a:lnTo>
                    <a:pt x="594" y="150"/>
                  </a:lnTo>
                  <a:lnTo>
                    <a:pt x="594" y="150"/>
                  </a:lnTo>
                  <a:lnTo>
                    <a:pt x="599" y="150"/>
                  </a:lnTo>
                  <a:lnTo>
                    <a:pt x="599" y="155"/>
                  </a:lnTo>
                  <a:lnTo>
                    <a:pt x="599" y="155"/>
                  </a:lnTo>
                  <a:lnTo>
                    <a:pt x="599" y="155"/>
                  </a:lnTo>
                  <a:lnTo>
                    <a:pt x="594" y="155"/>
                  </a:lnTo>
                  <a:lnTo>
                    <a:pt x="594" y="155"/>
                  </a:lnTo>
                  <a:lnTo>
                    <a:pt x="594" y="155"/>
                  </a:lnTo>
                  <a:lnTo>
                    <a:pt x="594" y="150"/>
                  </a:lnTo>
                  <a:lnTo>
                    <a:pt x="594" y="150"/>
                  </a:lnTo>
                  <a:close/>
                  <a:moveTo>
                    <a:pt x="605" y="144"/>
                  </a:moveTo>
                  <a:lnTo>
                    <a:pt x="605" y="144"/>
                  </a:lnTo>
                  <a:lnTo>
                    <a:pt x="610" y="144"/>
                  </a:lnTo>
                  <a:lnTo>
                    <a:pt x="610" y="144"/>
                  </a:lnTo>
                  <a:lnTo>
                    <a:pt x="610" y="150"/>
                  </a:lnTo>
                  <a:lnTo>
                    <a:pt x="610" y="150"/>
                  </a:lnTo>
                  <a:lnTo>
                    <a:pt x="610" y="150"/>
                  </a:lnTo>
                  <a:lnTo>
                    <a:pt x="605" y="150"/>
                  </a:lnTo>
                  <a:lnTo>
                    <a:pt x="605" y="150"/>
                  </a:lnTo>
                  <a:lnTo>
                    <a:pt x="605" y="150"/>
                  </a:lnTo>
                  <a:lnTo>
                    <a:pt x="605" y="144"/>
                  </a:lnTo>
                  <a:lnTo>
                    <a:pt x="605" y="144"/>
                  </a:lnTo>
                  <a:close/>
                  <a:moveTo>
                    <a:pt x="616" y="139"/>
                  </a:moveTo>
                  <a:lnTo>
                    <a:pt x="616" y="139"/>
                  </a:lnTo>
                  <a:lnTo>
                    <a:pt x="622" y="139"/>
                  </a:lnTo>
                  <a:lnTo>
                    <a:pt x="622" y="139"/>
                  </a:lnTo>
                  <a:lnTo>
                    <a:pt x="622" y="144"/>
                  </a:lnTo>
                  <a:lnTo>
                    <a:pt x="622" y="144"/>
                  </a:lnTo>
                  <a:lnTo>
                    <a:pt x="622" y="144"/>
                  </a:lnTo>
                  <a:lnTo>
                    <a:pt x="622" y="144"/>
                  </a:lnTo>
                  <a:lnTo>
                    <a:pt x="616" y="144"/>
                  </a:lnTo>
                  <a:lnTo>
                    <a:pt x="616" y="144"/>
                  </a:lnTo>
                  <a:lnTo>
                    <a:pt x="616" y="139"/>
                  </a:lnTo>
                  <a:lnTo>
                    <a:pt x="616" y="139"/>
                  </a:lnTo>
                  <a:close/>
                  <a:moveTo>
                    <a:pt x="633" y="133"/>
                  </a:moveTo>
                  <a:lnTo>
                    <a:pt x="633" y="133"/>
                  </a:lnTo>
                  <a:lnTo>
                    <a:pt x="633" y="133"/>
                  </a:lnTo>
                  <a:lnTo>
                    <a:pt x="638" y="133"/>
                  </a:lnTo>
                  <a:lnTo>
                    <a:pt x="638" y="139"/>
                  </a:lnTo>
                  <a:lnTo>
                    <a:pt x="633" y="139"/>
                  </a:lnTo>
                  <a:lnTo>
                    <a:pt x="633" y="139"/>
                  </a:lnTo>
                  <a:lnTo>
                    <a:pt x="633" y="139"/>
                  </a:lnTo>
                  <a:lnTo>
                    <a:pt x="633" y="139"/>
                  </a:lnTo>
                  <a:lnTo>
                    <a:pt x="627" y="139"/>
                  </a:lnTo>
                  <a:lnTo>
                    <a:pt x="633" y="133"/>
                  </a:lnTo>
                  <a:lnTo>
                    <a:pt x="633" y="133"/>
                  </a:lnTo>
                  <a:close/>
                  <a:moveTo>
                    <a:pt x="644" y="128"/>
                  </a:moveTo>
                  <a:lnTo>
                    <a:pt x="644" y="128"/>
                  </a:lnTo>
                  <a:lnTo>
                    <a:pt x="644" y="128"/>
                  </a:lnTo>
                  <a:lnTo>
                    <a:pt x="649" y="128"/>
                  </a:lnTo>
                  <a:lnTo>
                    <a:pt x="649" y="133"/>
                  </a:lnTo>
                  <a:lnTo>
                    <a:pt x="649" y="133"/>
                  </a:lnTo>
                  <a:lnTo>
                    <a:pt x="649" y="133"/>
                  </a:lnTo>
                  <a:lnTo>
                    <a:pt x="644" y="133"/>
                  </a:lnTo>
                  <a:lnTo>
                    <a:pt x="644" y="133"/>
                  </a:lnTo>
                  <a:lnTo>
                    <a:pt x="644" y="128"/>
                  </a:lnTo>
                  <a:lnTo>
                    <a:pt x="644" y="128"/>
                  </a:lnTo>
                  <a:lnTo>
                    <a:pt x="644" y="128"/>
                  </a:lnTo>
                  <a:close/>
                  <a:moveTo>
                    <a:pt x="655" y="122"/>
                  </a:moveTo>
                  <a:lnTo>
                    <a:pt x="655" y="122"/>
                  </a:lnTo>
                  <a:lnTo>
                    <a:pt x="660" y="122"/>
                  </a:lnTo>
                  <a:lnTo>
                    <a:pt x="660" y="122"/>
                  </a:lnTo>
                  <a:lnTo>
                    <a:pt x="660" y="128"/>
                  </a:lnTo>
                  <a:lnTo>
                    <a:pt x="660" y="128"/>
                  </a:lnTo>
                  <a:lnTo>
                    <a:pt x="660" y="128"/>
                  </a:lnTo>
                  <a:lnTo>
                    <a:pt x="655" y="128"/>
                  </a:lnTo>
                  <a:lnTo>
                    <a:pt x="655" y="128"/>
                  </a:lnTo>
                  <a:lnTo>
                    <a:pt x="655" y="122"/>
                  </a:lnTo>
                  <a:lnTo>
                    <a:pt x="655" y="122"/>
                  </a:lnTo>
                  <a:lnTo>
                    <a:pt x="655" y="122"/>
                  </a:lnTo>
                  <a:close/>
                  <a:moveTo>
                    <a:pt x="666" y="117"/>
                  </a:moveTo>
                  <a:lnTo>
                    <a:pt x="666" y="117"/>
                  </a:lnTo>
                  <a:lnTo>
                    <a:pt x="672" y="117"/>
                  </a:lnTo>
                  <a:lnTo>
                    <a:pt x="672" y="117"/>
                  </a:lnTo>
                  <a:lnTo>
                    <a:pt x="672" y="122"/>
                  </a:lnTo>
                  <a:lnTo>
                    <a:pt x="672" y="122"/>
                  </a:lnTo>
                  <a:lnTo>
                    <a:pt x="672" y="122"/>
                  </a:lnTo>
                  <a:lnTo>
                    <a:pt x="672" y="122"/>
                  </a:lnTo>
                  <a:lnTo>
                    <a:pt x="666" y="122"/>
                  </a:lnTo>
                  <a:lnTo>
                    <a:pt x="666" y="117"/>
                  </a:lnTo>
                  <a:lnTo>
                    <a:pt x="666" y="117"/>
                  </a:lnTo>
                  <a:lnTo>
                    <a:pt x="666" y="117"/>
                  </a:lnTo>
                  <a:close/>
                  <a:moveTo>
                    <a:pt x="683" y="111"/>
                  </a:moveTo>
                  <a:lnTo>
                    <a:pt x="683" y="111"/>
                  </a:lnTo>
                  <a:lnTo>
                    <a:pt x="683" y="111"/>
                  </a:lnTo>
                  <a:lnTo>
                    <a:pt x="688" y="111"/>
                  </a:lnTo>
                  <a:lnTo>
                    <a:pt x="688" y="111"/>
                  </a:lnTo>
                  <a:lnTo>
                    <a:pt x="683" y="117"/>
                  </a:lnTo>
                  <a:lnTo>
                    <a:pt x="683" y="117"/>
                  </a:lnTo>
                  <a:lnTo>
                    <a:pt x="683" y="117"/>
                  </a:lnTo>
                  <a:lnTo>
                    <a:pt x="683" y="117"/>
                  </a:lnTo>
                  <a:lnTo>
                    <a:pt x="677" y="111"/>
                  </a:lnTo>
                  <a:lnTo>
                    <a:pt x="683" y="111"/>
                  </a:lnTo>
                  <a:lnTo>
                    <a:pt x="683" y="111"/>
                  </a:lnTo>
                  <a:close/>
                  <a:moveTo>
                    <a:pt x="694" y="106"/>
                  </a:moveTo>
                  <a:lnTo>
                    <a:pt x="694" y="106"/>
                  </a:lnTo>
                  <a:lnTo>
                    <a:pt x="694" y="106"/>
                  </a:lnTo>
                  <a:lnTo>
                    <a:pt x="699" y="106"/>
                  </a:lnTo>
                  <a:lnTo>
                    <a:pt x="699" y="106"/>
                  </a:lnTo>
                  <a:lnTo>
                    <a:pt x="699" y="111"/>
                  </a:lnTo>
                  <a:lnTo>
                    <a:pt x="699" y="111"/>
                  </a:lnTo>
                  <a:lnTo>
                    <a:pt x="694" y="111"/>
                  </a:lnTo>
                  <a:lnTo>
                    <a:pt x="694" y="111"/>
                  </a:lnTo>
                  <a:lnTo>
                    <a:pt x="694" y="106"/>
                  </a:lnTo>
                  <a:lnTo>
                    <a:pt x="694" y="106"/>
                  </a:lnTo>
                  <a:lnTo>
                    <a:pt x="694" y="106"/>
                  </a:lnTo>
                  <a:close/>
                  <a:moveTo>
                    <a:pt x="705" y="100"/>
                  </a:moveTo>
                  <a:lnTo>
                    <a:pt x="705" y="100"/>
                  </a:lnTo>
                  <a:lnTo>
                    <a:pt x="710" y="100"/>
                  </a:lnTo>
                  <a:lnTo>
                    <a:pt x="710" y="100"/>
                  </a:lnTo>
                  <a:lnTo>
                    <a:pt x="710" y="100"/>
                  </a:lnTo>
                  <a:lnTo>
                    <a:pt x="710" y="106"/>
                  </a:lnTo>
                  <a:lnTo>
                    <a:pt x="710" y="106"/>
                  </a:lnTo>
                  <a:lnTo>
                    <a:pt x="705" y="106"/>
                  </a:lnTo>
                  <a:lnTo>
                    <a:pt x="705" y="106"/>
                  </a:lnTo>
                  <a:lnTo>
                    <a:pt x="705" y="100"/>
                  </a:lnTo>
                  <a:lnTo>
                    <a:pt x="705" y="100"/>
                  </a:lnTo>
                  <a:lnTo>
                    <a:pt x="705" y="100"/>
                  </a:lnTo>
                  <a:close/>
                  <a:moveTo>
                    <a:pt x="716" y="94"/>
                  </a:moveTo>
                  <a:lnTo>
                    <a:pt x="716" y="94"/>
                  </a:lnTo>
                  <a:lnTo>
                    <a:pt x="721" y="94"/>
                  </a:lnTo>
                  <a:lnTo>
                    <a:pt x="721" y="94"/>
                  </a:lnTo>
                  <a:lnTo>
                    <a:pt x="721" y="94"/>
                  </a:lnTo>
                  <a:lnTo>
                    <a:pt x="721" y="100"/>
                  </a:lnTo>
                  <a:lnTo>
                    <a:pt x="721" y="100"/>
                  </a:lnTo>
                  <a:lnTo>
                    <a:pt x="721" y="100"/>
                  </a:lnTo>
                  <a:lnTo>
                    <a:pt x="716" y="100"/>
                  </a:lnTo>
                  <a:lnTo>
                    <a:pt x="716" y="94"/>
                  </a:lnTo>
                  <a:lnTo>
                    <a:pt x="716" y="94"/>
                  </a:lnTo>
                  <a:lnTo>
                    <a:pt x="716" y="94"/>
                  </a:lnTo>
                  <a:close/>
                  <a:moveTo>
                    <a:pt x="733" y="89"/>
                  </a:moveTo>
                  <a:lnTo>
                    <a:pt x="733" y="89"/>
                  </a:lnTo>
                  <a:lnTo>
                    <a:pt x="733" y="83"/>
                  </a:lnTo>
                  <a:lnTo>
                    <a:pt x="738" y="89"/>
                  </a:lnTo>
                  <a:lnTo>
                    <a:pt x="738" y="89"/>
                  </a:lnTo>
                  <a:lnTo>
                    <a:pt x="733" y="94"/>
                  </a:lnTo>
                  <a:lnTo>
                    <a:pt x="733" y="94"/>
                  </a:lnTo>
                  <a:lnTo>
                    <a:pt x="733" y="94"/>
                  </a:lnTo>
                  <a:lnTo>
                    <a:pt x="733" y="94"/>
                  </a:lnTo>
                  <a:lnTo>
                    <a:pt x="727" y="89"/>
                  </a:lnTo>
                  <a:lnTo>
                    <a:pt x="733" y="89"/>
                  </a:lnTo>
                  <a:lnTo>
                    <a:pt x="733" y="89"/>
                  </a:lnTo>
                  <a:close/>
                  <a:moveTo>
                    <a:pt x="744" y="83"/>
                  </a:moveTo>
                  <a:lnTo>
                    <a:pt x="744" y="83"/>
                  </a:lnTo>
                  <a:lnTo>
                    <a:pt x="744" y="78"/>
                  </a:lnTo>
                  <a:lnTo>
                    <a:pt x="749" y="83"/>
                  </a:lnTo>
                  <a:lnTo>
                    <a:pt x="749" y="83"/>
                  </a:lnTo>
                  <a:lnTo>
                    <a:pt x="749" y="89"/>
                  </a:lnTo>
                  <a:lnTo>
                    <a:pt x="749" y="89"/>
                  </a:lnTo>
                  <a:lnTo>
                    <a:pt x="744" y="89"/>
                  </a:lnTo>
                  <a:lnTo>
                    <a:pt x="744" y="83"/>
                  </a:lnTo>
                  <a:lnTo>
                    <a:pt x="744" y="83"/>
                  </a:lnTo>
                  <a:lnTo>
                    <a:pt x="744" y="83"/>
                  </a:lnTo>
                  <a:lnTo>
                    <a:pt x="744" y="83"/>
                  </a:lnTo>
                  <a:close/>
                  <a:moveTo>
                    <a:pt x="755" y="78"/>
                  </a:moveTo>
                  <a:lnTo>
                    <a:pt x="755" y="78"/>
                  </a:lnTo>
                  <a:lnTo>
                    <a:pt x="760" y="72"/>
                  </a:lnTo>
                  <a:lnTo>
                    <a:pt x="760" y="78"/>
                  </a:lnTo>
                  <a:lnTo>
                    <a:pt x="760" y="78"/>
                  </a:lnTo>
                  <a:lnTo>
                    <a:pt x="760" y="83"/>
                  </a:lnTo>
                  <a:lnTo>
                    <a:pt x="760" y="83"/>
                  </a:lnTo>
                  <a:lnTo>
                    <a:pt x="755" y="83"/>
                  </a:lnTo>
                  <a:lnTo>
                    <a:pt x="755" y="78"/>
                  </a:lnTo>
                  <a:lnTo>
                    <a:pt x="755" y="78"/>
                  </a:lnTo>
                  <a:lnTo>
                    <a:pt x="755" y="78"/>
                  </a:lnTo>
                  <a:lnTo>
                    <a:pt x="755" y="78"/>
                  </a:lnTo>
                  <a:close/>
                  <a:moveTo>
                    <a:pt x="771" y="67"/>
                  </a:moveTo>
                  <a:lnTo>
                    <a:pt x="771" y="67"/>
                  </a:lnTo>
                  <a:lnTo>
                    <a:pt x="771" y="67"/>
                  </a:lnTo>
                  <a:lnTo>
                    <a:pt x="771" y="72"/>
                  </a:lnTo>
                  <a:lnTo>
                    <a:pt x="771" y="72"/>
                  </a:lnTo>
                  <a:lnTo>
                    <a:pt x="771" y="72"/>
                  </a:lnTo>
                  <a:lnTo>
                    <a:pt x="771" y="72"/>
                  </a:lnTo>
                  <a:lnTo>
                    <a:pt x="771" y="78"/>
                  </a:lnTo>
                  <a:lnTo>
                    <a:pt x="766" y="72"/>
                  </a:lnTo>
                  <a:lnTo>
                    <a:pt x="766" y="72"/>
                  </a:lnTo>
                  <a:lnTo>
                    <a:pt x="771" y="67"/>
                  </a:lnTo>
                  <a:lnTo>
                    <a:pt x="771" y="67"/>
                  </a:lnTo>
                  <a:close/>
                  <a:moveTo>
                    <a:pt x="782" y="61"/>
                  </a:moveTo>
                  <a:lnTo>
                    <a:pt x="782" y="61"/>
                  </a:lnTo>
                  <a:lnTo>
                    <a:pt x="782" y="61"/>
                  </a:lnTo>
                  <a:lnTo>
                    <a:pt x="788" y="67"/>
                  </a:lnTo>
                  <a:lnTo>
                    <a:pt x="788" y="67"/>
                  </a:lnTo>
                  <a:lnTo>
                    <a:pt x="788" y="67"/>
                  </a:lnTo>
                  <a:lnTo>
                    <a:pt x="788" y="67"/>
                  </a:lnTo>
                  <a:lnTo>
                    <a:pt x="782" y="67"/>
                  </a:lnTo>
                  <a:lnTo>
                    <a:pt x="782" y="67"/>
                  </a:lnTo>
                  <a:lnTo>
                    <a:pt x="782" y="67"/>
                  </a:lnTo>
                  <a:lnTo>
                    <a:pt x="782" y="61"/>
                  </a:lnTo>
                  <a:lnTo>
                    <a:pt x="782" y="61"/>
                  </a:lnTo>
                  <a:close/>
                  <a:moveTo>
                    <a:pt x="794" y="56"/>
                  </a:moveTo>
                  <a:lnTo>
                    <a:pt x="794" y="56"/>
                  </a:lnTo>
                  <a:lnTo>
                    <a:pt x="794" y="56"/>
                  </a:lnTo>
                  <a:lnTo>
                    <a:pt x="799" y="56"/>
                  </a:lnTo>
                  <a:lnTo>
                    <a:pt x="799" y="61"/>
                  </a:lnTo>
                  <a:lnTo>
                    <a:pt x="799" y="61"/>
                  </a:lnTo>
                  <a:lnTo>
                    <a:pt x="799" y="61"/>
                  </a:lnTo>
                  <a:lnTo>
                    <a:pt x="794" y="61"/>
                  </a:lnTo>
                  <a:lnTo>
                    <a:pt x="794" y="61"/>
                  </a:lnTo>
                  <a:lnTo>
                    <a:pt x="794" y="61"/>
                  </a:lnTo>
                  <a:lnTo>
                    <a:pt x="794" y="56"/>
                  </a:lnTo>
                  <a:lnTo>
                    <a:pt x="794" y="56"/>
                  </a:lnTo>
                  <a:close/>
                  <a:moveTo>
                    <a:pt x="805" y="50"/>
                  </a:moveTo>
                  <a:lnTo>
                    <a:pt x="805" y="50"/>
                  </a:lnTo>
                  <a:lnTo>
                    <a:pt x="810" y="50"/>
                  </a:lnTo>
                  <a:lnTo>
                    <a:pt x="810" y="50"/>
                  </a:lnTo>
                  <a:lnTo>
                    <a:pt x="810" y="56"/>
                  </a:lnTo>
                  <a:lnTo>
                    <a:pt x="810" y="56"/>
                  </a:lnTo>
                  <a:lnTo>
                    <a:pt x="810" y="56"/>
                  </a:lnTo>
                  <a:lnTo>
                    <a:pt x="810" y="56"/>
                  </a:lnTo>
                  <a:lnTo>
                    <a:pt x="805" y="56"/>
                  </a:lnTo>
                  <a:lnTo>
                    <a:pt x="805" y="56"/>
                  </a:lnTo>
                  <a:lnTo>
                    <a:pt x="805" y="50"/>
                  </a:lnTo>
                  <a:lnTo>
                    <a:pt x="805" y="50"/>
                  </a:lnTo>
                  <a:close/>
                  <a:moveTo>
                    <a:pt x="821" y="45"/>
                  </a:moveTo>
                  <a:lnTo>
                    <a:pt x="821" y="45"/>
                  </a:lnTo>
                  <a:lnTo>
                    <a:pt x="821" y="45"/>
                  </a:lnTo>
                  <a:lnTo>
                    <a:pt x="821" y="45"/>
                  </a:lnTo>
                  <a:lnTo>
                    <a:pt x="827" y="50"/>
                  </a:lnTo>
                  <a:lnTo>
                    <a:pt x="821" y="50"/>
                  </a:lnTo>
                  <a:lnTo>
                    <a:pt x="821" y="50"/>
                  </a:lnTo>
                  <a:lnTo>
                    <a:pt x="821" y="50"/>
                  </a:lnTo>
                  <a:lnTo>
                    <a:pt x="816" y="50"/>
                  </a:lnTo>
                  <a:lnTo>
                    <a:pt x="816" y="50"/>
                  </a:lnTo>
                  <a:lnTo>
                    <a:pt x="821" y="45"/>
                  </a:lnTo>
                  <a:lnTo>
                    <a:pt x="821" y="45"/>
                  </a:lnTo>
                  <a:close/>
                  <a:moveTo>
                    <a:pt x="832" y="39"/>
                  </a:moveTo>
                  <a:lnTo>
                    <a:pt x="832" y="39"/>
                  </a:lnTo>
                  <a:lnTo>
                    <a:pt x="832" y="39"/>
                  </a:lnTo>
                  <a:lnTo>
                    <a:pt x="838" y="39"/>
                  </a:lnTo>
                  <a:lnTo>
                    <a:pt x="838" y="45"/>
                  </a:lnTo>
                  <a:lnTo>
                    <a:pt x="838" y="45"/>
                  </a:lnTo>
                  <a:lnTo>
                    <a:pt x="838" y="45"/>
                  </a:lnTo>
                  <a:lnTo>
                    <a:pt x="832" y="45"/>
                  </a:lnTo>
                  <a:lnTo>
                    <a:pt x="832" y="45"/>
                  </a:lnTo>
                  <a:lnTo>
                    <a:pt x="832" y="39"/>
                  </a:lnTo>
                  <a:lnTo>
                    <a:pt x="832" y="39"/>
                  </a:lnTo>
                  <a:lnTo>
                    <a:pt x="832" y="39"/>
                  </a:lnTo>
                  <a:close/>
                  <a:moveTo>
                    <a:pt x="844" y="34"/>
                  </a:moveTo>
                  <a:lnTo>
                    <a:pt x="844" y="34"/>
                  </a:lnTo>
                  <a:lnTo>
                    <a:pt x="849" y="34"/>
                  </a:lnTo>
                  <a:lnTo>
                    <a:pt x="849" y="34"/>
                  </a:lnTo>
                  <a:lnTo>
                    <a:pt x="849" y="39"/>
                  </a:lnTo>
                  <a:lnTo>
                    <a:pt x="849" y="39"/>
                  </a:lnTo>
                  <a:lnTo>
                    <a:pt x="849" y="39"/>
                  </a:lnTo>
                  <a:lnTo>
                    <a:pt x="844" y="39"/>
                  </a:lnTo>
                  <a:lnTo>
                    <a:pt x="844" y="39"/>
                  </a:lnTo>
                  <a:lnTo>
                    <a:pt x="844" y="34"/>
                  </a:lnTo>
                  <a:lnTo>
                    <a:pt x="844" y="34"/>
                  </a:lnTo>
                  <a:lnTo>
                    <a:pt x="844" y="34"/>
                  </a:lnTo>
                  <a:close/>
                  <a:moveTo>
                    <a:pt x="855" y="28"/>
                  </a:moveTo>
                  <a:lnTo>
                    <a:pt x="855" y="28"/>
                  </a:lnTo>
                  <a:lnTo>
                    <a:pt x="860" y="28"/>
                  </a:lnTo>
                  <a:lnTo>
                    <a:pt x="860" y="28"/>
                  </a:lnTo>
                  <a:lnTo>
                    <a:pt x="860" y="34"/>
                  </a:lnTo>
                  <a:lnTo>
                    <a:pt x="860" y="34"/>
                  </a:lnTo>
                  <a:lnTo>
                    <a:pt x="860" y="34"/>
                  </a:lnTo>
                  <a:lnTo>
                    <a:pt x="860" y="34"/>
                  </a:lnTo>
                  <a:lnTo>
                    <a:pt x="855" y="34"/>
                  </a:lnTo>
                  <a:lnTo>
                    <a:pt x="855" y="28"/>
                  </a:lnTo>
                  <a:lnTo>
                    <a:pt x="855" y="28"/>
                  </a:lnTo>
                  <a:lnTo>
                    <a:pt x="855" y="28"/>
                  </a:lnTo>
                  <a:close/>
                  <a:moveTo>
                    <a:pt x="871" y="23"/>
                  </a:moveTo>
                  <a:lnTo>
                    <a:pt x="871" y="23"/>
                  </a:lnTo>
                  <a:lnTo>
                    <a:pt x="871" y="23"/>
                  </a:lnTo>
                  <a:lnTo>
                    <a:pt x="877" y="23"/>
                  </a:lnTo>
                  <a:lnTo>
                    <a:pt x="877" y="23"/>
                  </a:lnTo>
                  <a:lnTo>
                    <a:pt x="871" y="28"/>
                  </a:lnTo>
                  <a:lnTo>
                    <a:pt x="871" y="28"/>
                  </a:lnTo>
                  <a:lnTo>
                    <a:pt x="871" y="28"/>
                  </a:lnTo>
                  <a:lnTo>
                    <a:pt x="871" y="28"/>
                  </a:lnTo>
                  <a:lnTo>
                    <a:pt x="866" y="23"/>
                  </a:lnTo>
                  <a:lnTo>
                    <a:pt x="871" y="23"/>
                  </a:lnTo>
                  <a:lnTo>
                    <a:pt x="871" y="23"/>
                  </a:lnTo>
                  <a:close/>
                  <a:moveTo>
                    <a:pt x="882" y="17"/>
                  </a:moveTo>
                  <a:lnTo>
                    <a:pt x="882" y="17"/>
                  </a:lnTo>
                  <a:lnTo>
                    <a:pt x="882" y="17"/>
                  </a:lnTo>
                  <a:lnTo>
                    <a:pt x="888" y="17"/>
                  </a:lnTo>
                  <a:lnTo>
                    <a:pt x="888" y="17"/>
                  </a:lnTo>
                  <a:lnTo>
                    <a:pt x="888" y="23"/>
                  </a:lnTo>
                  <a:lnTo>
                    <a:pt x="888" y="23"/>
                  </a:lnTo>
                  <a:lnTo>
                    <a:pt x="882" y="23"/>
                  </a:lnTo>
                  <a:lnTo>
                    <a:pt x="882" y="23"/>
                  </a:lnTo>
                  <a:lnTo>
                    <a:pt x="882" y="17"/>
                  </a:lnTo>
                  <a:lnTo>
                    <a:pt x="882" y="17"/>
                  </a:lnTo>
                  <a:lnTo>
                    <a:pt x="882" y="17"/>
                  </a:lnTo>
                  <a:close/>
                  <a:moveTo>
                    <a:pt x="893" y="11"/>
                  </a:moveTo>
                  <a:lnTo>
                    <a:pt x="893" y="11"/>
                  </a:lnTo>
                  <a:lnTo>
                    <a:pt x="899" y="11"/>
                  </a:lnTo>
                  <a:lnTo>
                    <a:pt x="899" y="11"/>
                  </a:lnTo>
                  <a:lnTo>
                    <a:pt x="899" y="11"/>
                  </a:lnTo>
                  <a:lnTo>
                    <a:pt x="899" y="17"/>
                  </a:lnTo>
                  <a:lnTo>
                    <a:pt x="899" y="17"/>
                  </a:lnTo>
                  <a:lnTo>
                    <a:pt x="893" y="17"/>
                  </a:lnTo>
                  <a:lnTo>
                    <a:pt x="893" y="17"/>
                  </a:lnTo>
                  <a:lnTo>
                    <a:pt x="893" y="11"/>
                  </a:lnTo>
                  <a:lnTo>
                    <a:pt x="893" y="11"/>
                  </a:lnTo>
                  <a:lnTo>
                    <a:pt x="893" y="11"/>
                  </a:lnTo>
                  <a:close/>
                  <a:moveTo>
                    <a:pt x="905" y="6"/>
                  </a:moveTo>
                  <a:lnTo>
                    <a:pt x="905" y="6"/>
                  </a:lnTo>
                  <a:lnTo>
                    <a:pt x="910" y="6"/>
                  </a:lnTo>
                  <a:lnTo>
                    <a:pt x="910" y="6"/>
                  </a:lnTo>
                  <a:lnTo>
                    <a:pt x="910" y="6"/>
                  </a:lnTo>
                  <a:lnTo>
                    <a:pt x="910" y="11"/>
                  </a:lnTo>
                  <a:lnTo>
                    <a:pt x="910" y="11"/>
                  </a:lnTo>
                  <a:lnTo>
                    <a:pt x="910" y="11"/>
                  </a:lnTo>
                  <a:lnTo>
                    <a:pt x="905" y="11"/>
                  </a:lnTo>
                  <a:lnTo>
                    <a:pt x="905" y="6"/>
                  </a:lnTo>
                  <a:lnTo>
                    <a:pt x="905" y="6"/>
                  </a:lnTo>
                  <a:lnTo>
                    <a:pt x="905" y="6"/>
                  </a:lnTo>
                  <a:close/>
                  <a:moveTo>
                    <a:pt x="921" y="0"/>
                  </a:moveTo>
                  <a:lnTo>
                    <a:pt x="921" y="0"/>
                  </a:lnTo>
                  <a:lnTo>
                    <a:pt x="921" y="0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21" y="6"/>
                  </a:lnTo>
                  <a:lnTo>
                    <a:pt x="921" y="6"/>
                  </a:lnTo>
                  <a:lnTo>
                    <a:pt x="921" y="6"/>
                  </a:lnTo>
                  <a:lnTo>
                    <a:pt x="921" y="6"/>
                  </a:lnTo>
                  <a:lnTo>
                    <a:pt x="916" y="0"/>
                  </a:lnTo>
                  <a:lnTo>
                    <a:pt x="921" y="0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0" name="Line 108"/>
            <p:cNvSpPr>
              <a:spLocks noChangeShapeType="1"/>
            </p:cNvSpPr>
            <p:nvPr/>
          </p:nvSpPr>
          <p:spPr bwMode="auto">
            <a:xfrm>
              <a:off x="2675" y="2793"/>
              <a:ext cx="1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1" name="Line 109"/>
            <p:cNvSpPr>
              <a:spLocks noChangeShapeType="1"/>
            </p:cNvSpPr>
            <p:nvPr/>
          </p:nvSpPr>
          <p:spPr bwMode="auto">
            <a:xfrm>
              <a:off x="3935" y="2804"/>
              <a:ext cx="5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2" name="Rectangle 110"/>
            <p:cNvSpPr>
              <a:spLocks noChangeArrowheads="1"/>
            </p:cNvSpPr>
            <p:nvPr/>
          </p:nvSpPr>
          <p:spPr bwMode="auto">
            <a:xfrm>
              <a:off x="3729" y="2959"/>
              <a:ext cx="378" cy="2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3" name="Rectangle 111"/>
            <p:cNvSpPr>
              <a:spLocks noChangeArrowheads="1"/>
            </p:cNvSpPr>
            <p:nvPr/>
          </p:nvSpPr>
          <p:spPr bwMode="auto">
            <a:xfrm>
              <a:off x="3729" y="2959"/>
              <a:ext cx="378" cy="2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4" name="Rectangle 112"/>
            <p:cNvSpPr>
              <a:spLocks noChangeArrowheads="1"/>
            </p:cNvSpPr>
            <p:nvPr/>
          </p:nvSpPr>
          <p:spPr bwMode="auto">
            <a:xfrm>
              <a:off x="3801" y="2993"/>
              <a:ext cx="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α</a:t>
              </a:r>
              <a:endParaRPr lang="en-GB"/>
            </a:p>
          </p:txBody>
        </p:sp>
        <p:sp>
          <p:nvSpPr>
            <p:cNvPr id="44145" name="Rectangle 113"/>
            <p:cNvSpPr>
              <a:spLocks noChangeArrowheads="1"/>
            </p:cNvSpPr>
            <p:nvPr/>
          </p:nvSpPr>
          <p:spPr bwMode="auto">
            <a:xfrm>
              <a:off x="3851" y="3021"/>
              <a:ext cx="89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</a:rPr>
                <a:t>eff</a:t>
              </a:r>
              <a:endParaRPr lang="en-GB"/>
            </a:p>
          </p:txBody>
        </p:sp>
        <p:sp>
          <p:nvSpPr>
            <p:cNvPr id="44146" name="Rectangle 114"/>
            <p:cNvSpPr>
              <a:spLocks noChangeArrowheads="1"/>
            </p:cNvSpPr>
            <p:nvPr/>
          </p:nvSpPr>
          <p:spPr bwMode="auto">
            <a:xfrm>
              <a:off x="3912" y="2998"/>
              <a:ext cx="55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GB"/>
            </a:p>
          </p:txBody>
        </p:sp>
        <p:sp>
          <p:nvSpPr>
            <p:cNvPr id="44147" name="Rectangle 115"/>
            <p:cNvSpPr>
              <a:spLocks noChangeArrowheads="1"/>
            </p:cNvSpPr>
            <p:nvPr/>
          </p:nvSpPr>
          <p:spPr bwMode="auto">
            <a:xfrm>
              <a:off x="2531" y="2993"/>
              <a:ext cx="372" cy="2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8" name="Rectangle 116"/>
            <p:cNvSpPr>
              <a:spLocks noChangeArrowheads="1"/>
            </p:cNvSpPr>
            <p:nvPr/>
          </p:nvSpPr>
          <p:spPr bwMode="auto">
            <a:xfrm>
              <a:off x="2531" y="2993"/>
              <a:ext cx="372" cy="2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9" name="Rectangle 117"/>
            <p:cNvSpPr>
              <a:spLocks noChangeArrowheads="1"/>
            </p:cNvSpPr>
            <p:nvPr/>
          </p:nvSpPr>
          <p:spPr bwMode="auto">
            <a:xfrm>
              <a:off x="2603" y="3026"/>
              <a:ext cx="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α</a:t>
              </a:r>
              <a:endParaRPr lang="en-GB"/>
            </a:p>
          </p:txBody>
        </p:sp>
        <p:sp>
          <p:nvSpPr>
            <p:cNvPr id="44150" name="Rectangle 118"/>
            <p:cNvSpPr>
              <a:spLocks noChangeArrowheads="1"/>
            </p:cNvSpPr>
            <p:nvPr/>
          </p:nvSpPr>
          <p:spPr bwMode="auto">
            <a:xfrm>
              <a:off x="2653" y="3054"/>
              <a:ext cx="89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</a:rPr>
                <a:t>eff</a:t>
              </a:r>
              <a:endParaRPr lang="en-GB"/>
            </a:p>
          </p:txBody>
        </p:sp>
        <p:sp>
          <p:nvSpPr>
            <p:cNvPr id="44151" name="Rectangle 119"/>
            <p:cNvSpPr>
              <a:spLocks noChangeArrowheads="1"/>
            </p:cNvSpPr>
            <p:nvPr/>
          </p:nvSpPr>
          <p:spPr bwMode="auto">
            <a:xfrm>
              <a:off x="2714" y="3031"/>
              <a:ext cx="55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GB"/>
            </a:p>
          </p:txBody>
        </p:sp>
        <p:sp>
          <p:nvSpPr>
            <p:cNvPr id="44152" name="Rectangle 120"/>
            <p:cNvSpPr>
              <a:spLocks noChangeArrowheads="1"/>
            </p:cNvSpPr>
            <p:nvPr/>
          </p:nvSpPr>
          <p:spPr bwMode="auto">
            <a:xfrm>
              <a:off x="1521" y="3153"/>
              <a:ext cx="832" cy="2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3" name="Rectangle 121"/>
            <p:cNvSpPr>
              <a:spLocks noChangeArrowheads="1"/>
            </p:cNvSpPr>
            <p:nvPr/>
          </p:nvSpPr>
          <p:spPr bwMode="auto">
            <a:xfrm>
              <a:off x="1521" y="3153"/>
              <a:ext cx="832" cy="2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4" name="Rectangle 122"/>
            <p:cNvSpPr>
              <a:spLocks noChangeArrowheads="1"/>
            </p:cNvSpPr>
            <p:nvPr/>
          </p:nvSpPr>
          <p:spPr bwMode="auto">
            <a:xfrm>
              <a:off x="1593" y="3192"/>
              <a:ext cx="51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Solid angle, </a:t>
              </a:r>
              <a:endParaRPr lang="en-GB"/>
            </a:p>
          </p:txBody>
        </p:sp>
        <p:sp>
          <p:nvSpPr>
            <p:cNvPr id="44155" name="Rectangle 123"/>
            <p:cNvSpPr>
              <a:spLocks noChangeArrowheads="1"/>
            </p:cNvSpPr>
            <p:nvPr/>
          </p:nvSpPr>
          <p:spPr bwMode="auto">
            <a:xfrm>
              <a:off x="2048" y="3192"/>
              <a:ext cx="10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Ω</a:t>
              </a:r>
              <a:endParaRPr lang="en-GB"/>
            </a:p>
          </p:txBody>
        </p:sp>
        <p:sp>
          <p:nvSpPr>
            <p:cNvPr id="44156" name="Rectangle 124"/>
            <p:cNvSpPr>
              <a:spLocks noChangeArrowheads="1"/>
            </p:cNvSpPr>
            <p:nvPr/>
          </p:nvSpPr>
          <p:spPr bwMode="auto">
            <a:xfrm>
              <a:off x="2109" y="3197"/>
              <a:ext cx="55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GB"/>
            </a:p>
          </p:txBody>
        </p:sp>
        <p:sp>
          <p:nvSpPr>
            <p:cNvPr id="44157" name="Rectangle 125"/>
            <p:cNvSpPr>
              <a:spLocks noChangeArrowheads="1"/>
            </p:cNvSpPr>
            <p:nvPr/>
          </p:nvSpPr>
          <p:spPr bwMode="auto">
            <a:xfrm>
              <a:off x="1920" y="3502"/>
              <a:ext cx="782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Object distance, H</a:t>
              </a:r>
              <a:endParaRPr lang="en-GB"/>
            </a:p>
          </p:txBody>
        </p:sp>
        <p:sp>
          <p:nvSpPr>
            <p:cNvPr id="44158" name="Rectangle 126"/>
            <p:cNvSpPr>
              <a:spLocks noChangeArrowheads="1"/>
            </p:cNvSpPr>
            <p:nvPr/>
          </p:nvSpPr>
          <p:spPr bwMode="auto">
            <a:xfrm>
              <a:off x="2670" y="3502"/>
              <a:ext cx="72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44159" name="Freeform 127"/>
            <p:cNvSpPr>
              <a:spLocks noEditPoints="1"/>
            </p:cNvSpPr>
            <p:nvPr/>
          </p:nvSpPr>
          <p:spPr bwMode="auto">
            <a:xfrm>
              <a:off x="1477" y="3563"/>
              <a:ext cx="410" cy="55"/>
            </a:xfrm>
            <a:custGeom>
              <a:avLst/>
              <a:gdLst/>
              <a:ahLst/>
              <a:cxnLst>
                <a:cxn ang="0">
                  <a:pos x="405" y="27"/>
                </a:cxn>
                <a:cxn ang="0">
                  <a:pos x="38" y="27"/>
                </a:cxn>
                <a:cxn ang="0">
                  <a:pos x="33" y="27"/>
                </a:cxn>
                <a:cxn ang="0">
                  <a:pos x="33" y="27"/>
                </a:cxn>
                <a:cxn ang="0">
                  <a:pos x="33" y="22"/>
                </a:cxn>
                <a:cxn ang="0">
                  <a:pos x="38" y="22"/>
                </a:cxn>
                <a:cxn ang="0">
                  <a:pos x="405" y="22"/>
                </a:cxn>
                <a:cxn ang="0">
                  <a:pos x="410" y="22"/>
                </a:cxn>
                <a:cxn ang="0">
                  <a:pos x="410" y="27"/>
                </a:cxn>
                <a:cxn ang="0">
                  <a:pos x="410" y="27"/>
                </a:cxn>
                <a:cxn ang="0">
                  <a:pos x="405" y="27"/>
                </a:cxn>
                <a:cxn ang="0">
                  <a:pos x="405" y="27"/>
                </a:cxn>
                <a:cxn ang="0">
                  <a:pos x="55" y="55"/>
                </a:cxn>
                <a:cxn ang="0">
                  <a:pos x="0" y="27"/>
                </a:cxn>
                <a:cxn ang="0">
                  <a:pos x="55" y="0"/>
                </a:cxn>
                <a:cxn ang="0">
                  <a:pos x="55" y="55"/>
                </a:cxn>
              </a:cxnLst>
              <a:rect l="0" t="0" r="r" b="b"/>
              <a:pathLst>
                <a:path w="410" h="55">
                  <a:moveTo>
                    <a:pt x="405" y="27"/>
                  </a:moveTo>
                  <a:lnTo>
                    <a:pt x="38" y="27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33" y="22"/>
                  </a:lnTo>
                  <a:lnTo>
                    <a:pt x="38" y="22"/>
                  </a:lnTo>
                  <a:lnTo>
                    <a:pt x="405" y="22"/>
                  </a:lnTo>
                  <a:lnTo>
                    <a:pt x="410" y="22"/>
                  </a:lnTo>
                  <a:lnTo>
                    <a:pt x="410" y="27"/>
                  </a:lnTo>
                  <a:lnTo>
                    <a:pt x="410" y="27"/>
                  </a:lnTo>
                  <a:lnTo>
                    <a:pt x="405" y="27"/>
                  </a:lnTo>
                  <a:lnTo>
                    <a:pt x="405" y="27"/>
                  </a:lnTo>
                  <a:close/>
                  <a:moveTo>
                    <a:pt x="55" y="55"/>
                  </a:moveTo>
                  <a:lnTo>
                    <a:pt x="0" y="27"/>
                  </a:lnTo>
                  <a:lnTo>
                    <a:pt x="55" y="0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0" name="Freeform 128"/>
            <p:cNvSpPr>
              <a:spLocks noEditPoints="1"/>
            </p:cNvSpPr>
            <p:nvPr/>
          </p:nvSpPr>
          <p:spPr bwMode="auto">
            <a:xfrm>
              <a:off x="2964" y="3546"/>
              <a:ext cx="355" cy="56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316" y="22"/>
                </a:cxn>
                <a:cxn ang="0">
                  <a:pos x="321" y="22"/>
                </a:cxn>
                <a:cxn ang="0">
                  <a:pos x="321" y="28"/>
                </a:cxn>
                <a:cxn ang="0">
                  <a:pos x="321" y="33"/>
                </a:cxn>
                <a:cxn ang="0">
                  <a:pos x="316" y="33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99" y="0"/>
                </a:cxn>
                <a:cxn ang="0">
                  <a:pos x="355" y="28"/>
                </a:cxn>
                <a:cxn ang="0">
                  <a:pos x="299" y="56"/>
                </a:cxn>
                <a:cxn ang="0">
                  <a:pos x="299" y="0"/>
                </a:cxn>
              </a:cxnLst>
              <a:rect l="0" t="0" r="r" b="b"/>
              <a:pathLst>
                <a:path w="355" h="56">
                  <a:moveTo>
                    <a:pt x="0" y="22"/>
                  </a:moveTo>
                  <a:lnTo>
                    <a:pt x="316" y="22"/>
                  </a:lnTo>
                  <a:lnTo>
                    <a:pt x="321" y="22"/>
                  </a:lnTo>
                  <a:lnTo>
                    <a:pt x="321" y="28"/>
                  </a:lnTo>
                  <a:lnTo>
                    <a:pt x="321" y="33"/>
                  </a:lnTo>
                  <a:lnTo>
                    <a:pt x="316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299" y="0"/>
                  </a:moveTo>
                  <a:lnTo>
                    <a:pt x="355" y="28"/>
                  </a:lnTo>
                  <a:lnTo>
                    <a:pt x="299" y="56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1" name="Freeform 129"/>
            <p:cNvSpPr>
              <a:spLocks noEditPoints="1"/>
            </p:cNvSpPr>
            <p:nvPr/>
          </p:nvSpPr>
          <p:spPr bwMode="auto">
            <a:xfrm>
              <a:off x="1970" y="2749"/>
              <a:ext cx="45" cy="20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6"/>
                </a:cxn>
                <a:cxn ang="0">
                  <a:pos x="11" y="11"/>
                </a:cxn>
                <a:cxn ang="0">
                  <a:pos x="17" y="17"/>
                </a:cxn>
                <a:cxn ang="0">
                  <a:pos x="6" y="22"/>
                </a:cxn>
                <a:cxn ang="0">
                  <a:pos x="11" y="28"/>
                </a:cxn>
                <a:cxn ang="0">
                  <a:pos x="6" y="39"/>
                </a:cxn>
                <a:cxn ang="0">
                  <a:pos x="11" y="39"/>
                </a:cxn>
                <a:cxn ang="0">
                  <a:pos x="0" y="50"/>
                </a:cxn>
                <a:cxn ang="0">
                  <a:pos x="11" y="55"/>
                </a:cxn>
                <a:cxn ang="0">
                  <a:pos x="0" y="67"/>
                </a:cxn>
                <a:cxn ang="0">
                  <a:pos x="6" y="67"/>
                </a:cxn>
                <a:cxn ang="0">
                  <a:pos x="0" y="78"/>
                </a:cxn>
                <a:cxn ang="0">
                  <a:pos x="6" y="83"/>
                </a:cxn>
                <a:cxn ang="0">
                  <a:pos x="0" y="94"/>
                </a:cxn>
                <a:cxn ang="0">
                  <a:pos x="6" y="94"/>
                </a:cxn>
                <a:cxn ang="0">
                  <a:pos x="0" y="111"/>
                </a:cxn>
                <a:cxn ang="0">
                  <a:pos x="6" y="111"/>
                </a:cxn>
                <a:cxn ang="0">
                  <a:pos x="0" y="122"/>
                </a:cxn>
                <a:cxn ang="0">
                  <a:pos x="6" y="122"/>
                </a:cxn>
                <a:cxn ang="0">
                  <a:pos x="0" y="139"/>
                </a:cxn>
                <a:cxn ang="0">
                  <a:pos x="6" y="139"/>
                </a:cxn>
                <a:cxn ang="0">
                  <a:pos x="0" y="150"/>
                </a:cxn>
                <a:cxn ang="0">
                  <a:pos x="11" y="150"/>
                </a:cxn>
                <a:cxn ang="0">
                  <a:pos x="6" y="166"/>
                </a:cxn>
                <a:cxn ang="0">
                  <a:pos x="11" y="166"/>
                </a:cxn>
                <a:cxn ang="0">
                  <a:pos x="6" y="177"/>
                </a:cxn>
                <a:cxn ang="0">
                  <a:pos x="11" y="177"/>
                </a:cxn>
                <a:cxn ang="0">
                  <a:pos x="11" y="194"/>
                </a:cxn>
                <a:cxn ang="0">
                  <a:pos x="17" y="188"/>
                </a:cxn>
                <a:cxn ang="0">
                  <a:pos x="23" y="205"/>
                </a:cxn>
                <a:cxn ang="0">
                  <a:pos x="23" y="199"/>
                </a:cxn>
                <a:cxn ang="0">
                  <a:pos x="34" y="194"/>
                </a:cxn>
                <a:cxn ang="0">
                  <a:pos x="28" y="194"/>
                </a:cxn>
                <a:cxn ang="0">
                  <a:pos x="39" y="183"/>
                </a:cxn>
                <a:cxn ang="0">
                  <a:pos x="34" y="183"/>
                </a:cxn>
                <a:cxn ang="0">
                  <a:pos x="45" y="166"/>
                </a:cxn>
                <a:cxn ang="0">
                  <a:pos x="34" y="166"/>
                </a:cxn>
                <a:cxn ang="0">
                  <a:pos x="45" y="155"/>
                </a:cxn>
                <a:cxn ang="0">
                  <a:pos x="39" y="155"/>
                </a:cxn>
                <a:cxn ang="0">
                  <a:pos x="45" y="139"/>
                </a:cxn>
                <a:cxn ang="0">
                  <a:pos x="39" y="139"/>
                </a:cxn>
                <a:cxn ang="0">
                  <a:pos x="45" y="127"/>
                </a:cxn>
                <a:cxn ang="0">
                  <a:pos x="39" y="127"/>
                </a:cxn>
                <a:cxn ang="0">
                  <a:pos x="45" y="111"/>
                </a:cxn>
                <a:cxn ang="0">
                  <a:pos x="39" y="111"/>
                </a:cxn>
                <a:cxn ang="0">
                  <a:pos x="45" y="100"/>
                </a:cxn>
                <a:cxn ang="0">
                  <a:pos x="39" y="100"/>
                </a:cxn>
                <a:cxn ang="0">
                  <a:pos x="45" y="83"/>
                </a:cxn>
                <a:cxn ang="0">
                  <a:pos x="39" y="89"/>
                </a:cxn>
                <a:cxn ang="0">
                  <a:pos x="45" y="72"/>
                </a:cxn>
                <a:cxn ang="0">
                  <a:pos x="39" y="72"/>
                </a:cxn>
                <a:cxn ang="0">
                  <a:pos x="45" y="55"/>
                </a:cxn>
                <a:cxn ang="0">
                  <a:pos x="39" y="61"/>
                </a:cxn>
                <a:cxn ang="0">
                  <a:pos x="45" y="44"/>
                </a:cxn>
                <a:cxn ang="0">
                  <a:pos x="39" y="44"/>
                </a:cxn>
                <a:cxn ang="0">
                  <a:pos x="39" y="28"/>
                </a:cxn>
                <a:cxn ang="0">
                  <a:pos x="34" y="33"/>
                </a:cxn>
                <a:cxn ang="0">
                  <a:pos x="39" y="17"/>
                </a:cxn>
                <a:cxn ang="0">
                  <a:pos x="34" y="17"/>
                </a:cxn>
                <a:cxn ang="0">
                  <a:pos x="34" y="0"/>
                </a:cxn>
                <a:cxn ang="0">
                  <a:pos x="28" y="6"/>
                </a:cxn>
              </a:cxnLst>
              <a:rect l="0" t="0" r="r" b="b"/>
              <a:pathLst>
                <a:path w="45" h="205">
                  <a:moveTo>
                    <a:pt x="23" y="6"/>
                  </a:move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23" y="6"/>
                  </a:lnTo>
                  <a:close/>
                  <a:moveTo>
                    <a:pt x="17" y="17"/>
                  </a:moveTo>
                  <a:lnTo>
                    <a:pt x="17" y="17"/>
                  </a:lnTo>
                  <a:lnTo>
                    <a:pt x="17" y="17"/>
                  </a:lnTo>
                  <a:lnTo>
                    <a:pt x="11" y="17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7"/>
                  </a:lnTo>
                  <a:lnTo>
                    <a:pt x="17" y="17"/>
                  </a:lnTo>
                  <a:close/>
                  <a:moveTo>
                    <a:pt x="11" y="28"/>
                  </a:moveTo>
                  <a:lnTo>
                    <a:pt x="11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8"/>
                  </a:lnTo>
                  <a:lnTo>
                    <a:pt x="11" y="28"/>
                  </a:lnTo>
                  <a:close/>
                  <a:moveTo>
                    <a:pt x="11" y="39"/>
                  </a:moveTo>
                  <a:lnTo>
                    <a:pt x="11" y="39"/>
                  </a:lnTo>
                  <a:lnTo>
                    <a:pt x="11" y="44"/>
                  </a:lnTo>
                  <a:lnTo>
                    <a:pt x="6" y="44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close/>
                  <a:moveTo>
                    <a:pt x="11" y="55"/>
                  </a:moveTo>
                  <a:lnTo>
                    <a:pt x="11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11" y="55"/>
                  </a:lnTo>
                  <a:lnTo>
                    <a:pt x="11" y="55"/>
                  </a:lnTo>
                  <a:close/>
                  <a:moveTo>
                    <a:pt x="6" y="67"/>
                  </a:moveTo>
                  <a:lnTo>
                    <a:pt x="6" y="67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6" y="61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6" y="67"/>
                  </a:lnTo>
                  <a:close/>
                  <a:moveTo>
                    <a:pt x="6" y="83"/>
                  </a:moveTo>
                  <a:lnTo>
                    <a:pt x="6" y="83"/>
                  </a:lnTo>
                  <a:lnTo>
                    <a:pt x="6" y="83"/>
                  </a:lnTo>
                  <a:lnTo>
                    <a:pt x="6" y="83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83"/>
                  </a:lnTo>
                  <a:lnTo>
                    <a:pt x="6" y="83"/>
                  </a:lnTo>
                  <a:close/>
                  <a:moveTo>
                    <a:pt x="6" y="94"/>
                  </a:moveTo>
                  <a:lnTo>
                    <a:pt x="6" y="94"/>
                  </a:lnTo>
                  <a:lnTo>
                    <a:pt x="6" y="100"/>
                  </a:lnTo>
                  <a:lnTo>
                    <a:pt x="0" y="10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6" y="89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94"/>
                  </a:lnTo>
                  <a:close/>
                  <a:moveTo>
                    <a:pt x="6" y="111"/>
                  </a:moveTo>
                  <a:lnTo>
                    <a:pt x="6" y="111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05"/>
                  </a:lnTo>
                  <a:lnTo>
                    <a:pt x="6" y="105"/>
                  </a:lnTo>
                  <a:lnTo>
                    <a:pt x="6" y="105"/>
                  </a:lnTo>
                  <a:lnTo>
                    <a:pt x="6" y="111"/>
                  </a:lnTo>
                  <a:lnTo>
                    <a:pt x="6" y="111"/>
                  </a:lnTo>
                  <a:close/>
                  <a:moveTo>
                    <a:pt x="6" y="122"/>
                  </a:moveTo>
                  <a:lnTo>
                    <a:pt x="6" y="122"/>
                  </a:lnTo>
                  <a:lnTo>
                    <a:pt x="6" y="122"/>
                  </a:lnTo>
                  <a:lnTo>
                    <a:pt x="6" y="127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6" y="116"/>
                  </a:lnTo>
                  <a:lnTo>
                    <a:pt x="6" y="122"/>
                  </a:lnTo>
                  <a:lnTo>
                    <a:pt x="6" y="122"/>
                  </a:lnTo>
                  <a:lnTo>
                    <a:pt x="6" y="122"/>
                  </a:lnTo>
                  <a:close/>
                  <a:moveTo>
                    <a:pt x="6" y="139"/>
                  </a:moveTo>
                  <a:lnTo>
                    <a:pt x="6" y="139"/>
                  </a:lnTo>
                  <a:lnTo>
                    <a:pt x="6" y="139"/>
                  </a:lnTo>
                  <a:lnTo>
                    <a:pt x="6" y="13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6" y="133"/>
                  </a:lnTo>
                  <a:lnTo>
                    <a:pt x="6" y="133"/>
                  </a:lnTo>
                  <a:lnTo>
                    <a:pt x="6" y="139"/>
                  </a:lnTo>
                  <a:lnTo>
                    <a:pt x="6" y="139"/>
                  </a:lnTo>
                  <a:close/>
                  <a:moveTo>
                    <a:pt x="11" y="150"/>
                  </a:moveTo>
                  <a:lnTo>
                    <a:pt x="11" y="150"/>
                  </a:lnTo>
                  <a:lnTo>
                    <a:pt x="6" y="150"/>
                  </a:lnTo>
                  <a:lnTo>
                    <a:pt x="6" y="155"/>
                  </a:lnTo>
                  <a:lnTo>
                    <a:pt x="6" y="150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6" y="150"/>
                  </a:lnTo>
                  <a:lnTo>
                    <a:pt x="6" y="144"/>
                  </a:lnTo>
                  <a:lnTo>
                    <a:pt x="6" y="150"/>
                  </a:lnTo>
                  <a:lnTo>
                    <a:pt x="11" y="150"/>
                  </a:lnTo>
                  <a:lnTo>
                    <a:pt x="11" y="150"/>
                  </a:lnTo>
                  <a:close/>
                  <a:moveTo>
                    <a:pt x="11" y="166"/>
                  </a:moveTo>
                  <a:lnTo>
                    <a:pt x="11" y="166"/>
                  </a:lnTo>
                  <a:lnTo>
                    <a:pt x="11" y="166"/>
                  </a:lnTo>
                  <a:lnTo>
                    <a:pt x="6" y="166"/>
                  </a:lnTo>
                  <a:lnTo>
                    <a:pt x="6" y="166"/>
                  </a:lnTo>
                  <a:lnTo>
                    <a:pt x="6" y="166"/>
                  </a:lnTo>
                  <a:lnTo>
                    <a:pt x="6" y="166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11" y="161"/>
                  </a:lnTo>
                  <a:lnTo>
                    <a:pt x="11" y="166"/>
                  </a:lnTo>
                  <a:lnTo>
                    <a:pt x="11" y="166"/>
                  </a:lnTo>
                  <a:close/>
                  <a:moveTo>
                    <a:pt x="11" y="177"/>
                  </a:moveTo>
                  <a:lnTo>
                    <a:pt x="11" y="177"/>
                  </a:lnTo>
                  <a:lnTo>
                    <a:pt x="11" y="177"/>
                  </a:lnTo>
                  <a:lnTo>
                    <a:pt x="11" y="183"/>
                  </a:lnTo>
                  <a:lnTo>
                    <a:pt x="6" y="183"/>
                  </a:lnTo>
                  <a:lnTo>
                    <a:pt x="6" y="177"/>
                  </a:lnTo>
                  <a:lnTo>
                    <a:pt x="6" y="177"/>
                  </a:lnTo>
                  <a:lnTo>
                    <a:pt x="6" y="177"/>
                  </a:lnTo>
                  <a:lnTo>
                    <a:pt x="11" y="172"/>
                  </a:lnTo>
                  <a:lnTo>
                    <a:pt x="11" y="172"/>
                  </a:lnTo>
                  <a:lnTo>
                    <a:pt x="11" y="177"/>
                  </a:lnTo>
                  <a:lnTo>
                    <a:pt x="11" y="177"/>
                  </a:lnTo>
                  <a:close/>
                  <a:moveTo>
                    <a:pt x="17" y="188"/>
                  </a:moveTo>
                  <a:lnTo>
                    <a:pt x="17" y="188"/>
                  </a:lnTo>
                  <a:lnTo>
                    <a:pt x="17" y="194"/>
                  </a:lnTo>
                  <a:lnTo>
                    <a:pt x="17" y="194"/>
                  </a:lnTo>
                  <a:lnTo>
                    <a:pt x="11" y="194"/>
                  </a:lnTo>
                  <a:lnTo>
                    <a:pt x="11" y="194"/>
                  </a:lnTo>
                  <a:lnTo>
                    <a:pt x="11" y="194"/>
                  </a:lnTo>
                  <a:lnTo>
                    <a:pt x="11" y="188"/>
                  </a:lnTo>
                  <a:lnTo>
                    <a:pt x="11" y="188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7" y="188"/>
                  </a:lnTo>
                  <a:close/>
                  <a:moveTo>
                    <a:pt x="23" y="199"/>
                  </a:moveTo>
                  <a:lnTo>
                    <a:pt x="23" y="199"/>
                  </a:lnTo>
                  <a:lnTo>
                    <a:pt x="23" y="199"/>
                  </a:lnTo>
                  <a:lnTo>
                    <a:pt x="23" y="205"/>
                  </a:lnTo>
                  <a:lnTo>
                    <a:pt x="23" y="205"/>
                  </a:lnTo>
                  <a:lnTo>
                    <a:pt x="23" y="205"/>
                  </a:lnTo>
                  <a:lnTo>
                    <a:pt x="23" y="205"/>
                  </a:lnTo>
                  <a:lnTo>
                    <a:pt x="17" y="205"/>
                  </a:lnTo>
                  <a:lnTo>
                    <a:pt x="17" y="199"/>
                  </a:lnTo>
                  <a:lnTo>
                    <a:pt x="23" y="199"/>
                  </a:lnTo>
                  <a:lnTo>
                    <a:pt x="23" y="199"/>
                  </a:lnTo>
                  <a:lnTo>
                    <a:pt x="23" y="199"/>
                  </a:lnTo>
                  <a:close/>
                  <a:moveTo>
                    <a:pt x="28" y="194"/>
                  </a:moveTo>
                  <a:lnTo>
                    <a:pt x="28" y="194"/>
                  </a:lnTo>
                  <a:lnTo>
                    <a:pt x="28" y="194"/>
                  </a:lnTo>
                  <a:lnTo>
                    <a:pt x="34" y="194"/>
                  </a:lnTo>
                  <a:lnTo>
                    <a:pt x="34" y="194"/>
                  </a:lnTo>
                  <a:lnTo>
                    <a:pt x="34" y="194"/>
                  </a:lnTo>
                  <a:lnTo>
                    <a:pt x="34" y="194"/>
                  </a:lnTo>
                  <a:lnTo>
                    <a:pt x="34" y="199"/>
                  </a:lnTo>
                  <a:lnTo>
                    <a:pt x="28" y="199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28" y="194"/>
                  </a:lnTo>
                  <a:close/>
                  <a:moveTo>
                    <a:pt x="34" y="183"/>
                  </a:moveTo>
                  <a:lnTo>
                    <a:pt x="34" y="183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9" y="177"/>
                  </a:lnTo>
                  <a:lnTo>
                    <a:pt x="39" y="183"/>
                  </a:lnTo>
                  <a:lnTo>
                    <a:pt x="39" y="183"/>
                  </a:lnTo>
                  <a:lnTo>
                    <a:pt x="39" y="183"/>
                  </a:lnTo>
                  <a:lnTo>
                    <a:pt x="34" y="183"/>
                  </a:lnTo>
                  <a:lnTo>
                    <a:pt x="34" y="183"/>
                  </a:lnTo>
                  <a:lnTo>
                    <a:pt x="34" y="183"/>
                  </a:lnTo>
                  <a:lnTo>
                    <a:pt x="34" y="183"/>
                  </a:lnTo>
                  <a:close/>
                  <a:moveTo>
                    <a:pt x="34" y="166"/>
                  </a:moveTo>
                  <a:lnTo>
                    <a:pt x="34" y="166"/>
                  </a:lnTo>
                  <a:lnTo>
                    <a:pt x="34" y="166"/>
                  </a:lnTo>
                  <a:lnTo>
                    <a:pt x="39" y="166"/>
                  </a:lnTo>
                  <a:lnTo>
                    <a:pt x="39" y="166"/>
                  </a:lnTo>
                  <a:lnTo>
                    <a:pt x="45" y="166"/>
                  </a:lnTo>
                  <a:lnTo>
                    <a:pt x="45" y="166"/>
                  </a:lnTo>
                  <a:lnTo>
                    <a:pt x="39" y="172"/>
                  </a:lnTo>
                  <a:lnTo>
                    <a:pt x="39" y="172"/>
                  </a:lnTo>
                  <a:lnTo>
                    <a:pt x="34" y="172"/>
                  </a:lnTo>
                  <a:lnTo>
                    <a:pt x="34" y="166"/>
                  </a:lnTo>
                  <a:lnTo>
                    <a:pt x="34" y="166"/>
                  </a:lnTo>
                  <a:close/>
                  <a:moveTo>
                    <a:pt x="39" y="155"/>
                  </a:moveTo>
                  <a:lnTo>
                    <a:pt x="39" y="155"/>
                  </a:lnTo>
                  <a:lnTo>
                    <a:pt x="39" y="150"/>
                  </a:lnTo>
                  <a:lnTo>
                    <a:pt x="39" y="150"/>
                  </a:lnTo>
                  <a:lnTo>
                    <a:pt x="45" y="150"/>
                  </a:lnTo>
                  <a:lnTo>
                    <a:pt x="45" y="155"/>
                  </a:lnTo>
                  <a:lnTo>
                    <a:pt x="45" y="155"/>
                  </a:lnTo>
                  <a:lnTo>
                    <a:pt x="45" y="155"/>
                  </a:lnTo>
                  <a:lnTo>
                    <a:pt x="39" y="161"/>
                  </a:lnTo>
                  <a:lnTo>
                    <a:pt x="39" y="155"/>
                  </a:lnTo>
                  <a:lnTo>
                    <a:pt x="39" y="155"/>
                  </a:lnTo>
                  <a:lnTo>
                    <a:pt x="39" y="155"/>
                  </a:lnTo>
                  <a:close/>
                  <a:moveTo>
                    <a:pt x="39" y="139"/>
                  </a:moveTo>
                  <a:lnTo>
                    <a:pt x="39" y="139"/>
                  </a:lnTo>
                  <a:lnTo>
                    <a:pt x="39" y="139"/>
                  </a:lnTo>
                  <a:lnTo>
                    <a:pt x="45" y="139"/>
                  </a:lnTo>
                  <a:lnTo>
                    <a:pt x="45" y="139"/>
                  </a:lnTo>
                  <a:lnTo>
                    <a:pt x="45" y="139"/>
                  </a:lnTo>
                  <a:lnTo>
                    <a:pt x="45" y="139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39" y="144"/>
                  </a:lnTo>
                  <a:lnTo>
                    <a:pt x="39" y="139"/>
                  </a:lnTo>
                  <a:lnTo>
                    <a:pt x="39" y="139"/>
                  </a:lnTo>
                  <a:close/>
                  <a:moveTo>
                    <a:pt x="39" y="127"/>
                  </a:moveTo>
                  <a:lnTo>
                    <a:pt x="39" y="127"/>
                  </a:lnTo>
                  <a:lnTo>
                    <a:pt x="39" y="122"/>
                  </a:lnTo>
                  <a:lnTo>
                    <a:pt x="45" y="122"/>
                  </a:lnTo>
                  <a:lnTo>
                    <a:pt x="45" y="122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45" y="133"/>
                  </a:lnTo>
                  <a:lnTo>
                    <a:pt x="39" y="127"/>
                  </a:lnTo>
                  <a:lnTo>
                    <a:pt x="39" y="127"/>
                  </a:lnTo>
                  <a:lnTo>
                    <a:pt x="39" y="127"/>
                  </a:lnTo>
                  <a:close/>
                  <a:moveTo>
                    <a:pt x="39" y="111"/>
                  </a:moveTo>
                  <a:lnTo>
                    <a:pt x="39" y="111"/>
                  </a:lnTo>
                  <a:lnTo>
                    <a:pt x="39" y="111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39" y="116"/>
                  </a:lnTo>
                  <a:lnTo>
                    <a:pt x="39" y="111"/>
                  </a:lnTo>
                  <a:lnTo>
                    <a:pt x="39" y="111"/>
                  </a:lnTo>
                  <a:close/>
                  <a:moveTo>
                    <a:pt x="39" y="100"/>
                  </a:moveTo>
                  <a:lnTo>
                    <a:pt x="39" y="100"/>
                  </a:lnTo>
                  <a:lnTo>
                    <a:pt x="39" y="100"/>
                  </a:lnTo>
                  <a:lnTo>
                    <a:pt x="45" y="94"/>
                  </a:lnTo>
                  <a:lnTo>
                    <a:pt x="45" y="9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5" y="105"/>
                  </a:lnTo>
                  <a:lnTo>
                    <a:pt x="39" y="100"/>
                  </a:lnTo>
                  <a:lnTo>
                    <a:pt x="39" y="100"/>
                  </a:lnTo>
                  <a:lnTo>
                    <a:pt x="39" y="100"/>
                  </a:lnTo>
                  <a:close/>
                  <a:moveTo>
                    <a:pt x="39" y="89"/>
                  </a:moveTo>
                  <a:lnTo>
                    <a:pt x="39" y="89"/>
                  </a:lnTo>
                  <a:lnTo>
                    <a:pt x="39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39" y="89"/>
                  </a:lnTo>
                  <a:lnTo>
                    <a:pt x="39" y="89"/>
                  </a:lnTo>
                  <a:lnTo>
                    <a:pt x="39" y="89"/>
                  </a:lnTo>
                  <a:close/>
                  <a:moveTo>
                    <a:pt x="39" y="72"/>
                  </a:moveTo>
                  <a:lnTo>
                    <a:pt x="39" y="72"/>
                  </a:lnTo>
                  <a:lnTo>
                    <a:pt x="39" y="72"/>
                  </a:lnTo>
                  <a:lnTo>
                    <a:pt x="39" y="67"/>
                  </a:lnTo>
                  <a:lnTo>
                    <a:pt x="45" y="67"/>
                  </a:lnTo>
                  <a:lnTo>
                    <a:pt x="45" y="72"/>
                  </a:lnTo>
                  <a:lnTo>
                    <a:pt x="45" y="72"/>
                  </a:lnTo>
                  <a:lnTo>
                    <a:pt x="45" y="72"/>
                  </a:lnTo>
                  <a:lnTo>
                    <a:pt x="45" y="78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39" y="72"/>
                  </a:lnTo>
                  <a:close/>
                  <a:moveTo>
                    <a:pt x="39" y="61"/>
                  </a:moveTo>
                  <a:lnTo>
                    <a:pt x="39" y="61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39" y="61"/>
                  </a:lnTo>
                  <a:lnTo>
                    <a:pt x="39" y="61"/>
                  </a:lnTo>
                  <a:lnTo>
                    <a:pt x="39" y="61"/>
                  </a:lnTo>
                  <a:close/>
                  <a:moveTo>
                    <a:pt x="39" y="44"/>
                  </a:moveTo>
                  <a:lnTo>
                    <a:pt x="39" y="44"/>
                  </a:lnTo>
                  <a:lnTo>
                    <a:pt x="39" y="44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45" y="44"/>
                  </a:lnTo>
                  <a:lnTo>
                    <a:pt x="45" y="44"/>
                  </a:lnTo>
                  <a:lnTo>
                    <a:pt x="45" y="44"/>
                  </a:lnTo>
                  <a:lnTo>
                    <a:pt x="39" y="50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9" y="44"/>
                  </a:lnTo>
                  <a:close/>
                  <a:moveTo>
                    <a:pt x="34" y="33"/>
                  </a:moveTo>
                  <a:lnTo>
                    <a:pt x="34" y="33"/>
                  </a:lnTo>
                  <a:lnTo>
                    <a:pt x="34" y="28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close/>
                  <a:moveTo>
                    <a:pt x="34" y="17"/>
                  </a:moveTo>
                  <a:lnTo>
                    <a:pt x="34" y="17"/>
                  </a:lnTo>
                  <a:lnTo>
                    <a:pt x="34" y="17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17"/>
                  </a:lnTo>
                  <a:lnTo>
                    <a:pt x="34" y="17"/>
                  </a:lnTo>
                  <a:close/>
                  <a:moveTo>
                    <a:pt x="28" y="6"/>
                  </a:moveTo>
                  <a:lnTo>
                    <a:pt x="28" y="6"/>
                  </a:lnTo>
                  <a:lnTo>
                    <a:pt x="28" y="6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24579" name="Picture 3" descr="LogoShad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63" y="476250"/>
            <a:ext cx="1296987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 rot="16200000">
            <a:off x="-1493837" y="4130675"/>
            <a:ext cx="4427537" cy="360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GB" sz="2000">
                <a:solidFill>
                  <a:srgbClr val="FFFFFF"/>
                </a:solidFill>
                <a:latin typeface="Arial Rounded MT Bold" pitchFamily="34" charset="0"/>
              </a:rPr>
              <a:t>Spectroradiometry</a:t>
            </a:r>
            <a:endParaRPr lang="en-GB" sz="1800"/>
          </a:p>
        </p:txBody>
      </p:sp>
      <p:sp>
        <p:nvSpPr>
          <p:cNvPr id="24581" name="Text Box 15"/>
          <p:cNvSpPr txBox="1">
            <a:spLocks noChangeArrowheads="1"/>
          </p:cNvSpPr>
          <p:nvPr/>
        </p:nvSpPr>
        <p:spPr bwMode="auto">
          <a:xfrm>
            <a:off x="6335713" y="6092825"/>
            <a:ext cx="28082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GB" sz="1400"/>
          </a:p>
          <a:p>
            <a:pPr algn="ctr">
              <a:spcBef>
                <a:spcPct val="20000"/>
              </a:spcBef>
            </a:pPr>
            <a:r>
              <a:rPr lang="en-GB" sz="1400"/>
              <a:t>www.bentham.co.uk</a:t>
            </a:r>
            <a:endParaRPr lang="en-US" sz="14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08175" y="404813"/>
            <a:ext cx="6327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Spectral Radiant Intensity</a:t>
            </a:r>
          </a:p>
        </p:txBody>
      </p:sp>
      <p:sp>
        <p:nvSpPr>
          <p:cNvPr id="24586" name="TextBox 13"/>
          <p:cNvSpPr txBox="1">
            <a:spLocks noChangeArrowheads="1"/>
          </p:cNvSpPr>
          <p:nvPr/>
        </p:nvSpPr>
        <p:spPr bwMode="auto">
          <a:xfrm>
            <a:off x="1692275" y="1196975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/>
              <a:t>Power emitted from a source into unit solid angle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Quantity measured of point source signals</a:t>
            </a:r>
          </a:p>
          <a:p>
            <a:endParaRPr lang="en-US" sz="1600"/>
          </a:p>
          <a:p>
            <a:pPr>
              <a:buFontTx/>
              <a:buChar char="•"/>
            </a:pPr>
            <a:r>
              <a:rPr lang="en-US" sz="1600"/>
              <a:t>Sometimes termed brightness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Measured using imaging technique with source under-filling field of view (do not sample area)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Measured as an irradiance, multiplied by distance squared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Calibrated against standard of spectral radiant intensity </a:t>
            </a:r>
          </a:p>
          <a:p>
            <a:pPr>
              <a:buFontTx/>
              <a:buChar char="•"/>
            </a:pPr>
            <a:endParaRPr lang="en-US" sz="1600"/>
          </a:p>
        </p:txBody>
      </p:sp>
      <p:graphicFrame>
        <p:nvGraphicFramePr>
          <p:cNvPr id="24587" name="Object 11"/>
          <p:cNvGraphicFramePr>
            <a:graphicFrameLocks noChangeAspect="1"/>
          </p:cNvGraphicFramePr>
          <p:nvPr>
            <p:ph sz="half" idx="1"/>
          </p:nvPr>
        </p:nvGraphicFramePr>
        <p:xfrm>
          <a:off x="6588125" y="2708275"/>
          <a:ext cx="1727200" cy="787400"/>
        </p:xfrm>
        <a:graphic>
          <a:graphicData uri="http://schemas.openxmlformats.org/presentationml/2006/ole">
            <p:oleObj spid="_x0000_s24587" name="Equation" r:id="rId4" imgW="863280" imgH="393480" progId="Equation.3">
              <p:embed/>
            </p:oleObj>
          </a:graphicData>
        </a:graphic>
      </p:graphicFrame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4593" name="Object 17"/>
          <p:cNvGraphicFramePr>
            <a:graphicFrameLocks noChangeAspect="1"/>
          </p:cNvGraphicFramePr>
          <p:nvPr/>
        </p:nvGraphicFramePr>
        <p:xfrm>
          <a:off x="6659563" y="4149725"/>
          <a:ext cx="1728787" cy="431800"/>
        </p:xfrm>
        <a:graphic>
          <a:graphicData uri="http://schemas.openxmlformats.org/presentationml/2006/ole">
            <p:oleObj spid="_x0000_s24593" name="Equation" r:id="rId5" imgW="9144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23555" name="Picture 3" descr="LogoSha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476250"/>
            <a:ext cx="1296987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 rot="16200000">
            <a:off x="-1493837" y="4130675"/>
            <a:ext cx="4427537" cy="360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GB" sz="2000">
                <a:solidFill>
                  <a:srgbClr val="FFFFFF"/>
                </a:solidFill>
                <a:latin typeface="Arial Rounded MT Bold" pitchFamily="34" charset="0"/>
              </a:rPr>
              <a:t>Spectroradiometry</a:t>
            </a:r>
            <a:endParaRPr lang="en-GB" sz="1800"/>
          </a:p>
        </p:txBody>
      </p:sp>
      <p:sp>
        <p:nvSpPr>
          <p:cNvPr id="23557" name="Text Box 15"/>
          <p:cNvSpPr txBox="1">
            <a:spLocks noChangeArrowheads="1"/>
          </p:cNvSpPr>
          <p:nvPr/>
        </p:nvSpPr>
        <p:spPr bwMode="auto">
          <a:xfrm>
            <a:off x="6335713" y="6092825"/>
            <a:ext cx="28082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GB" sz="1400"/>
          </a:p>
          <a:p>
            <a:pPr algn="ctr">
              <a:spcBef>
                <a:spcPct val="20000"/>
              </a:spcBef>
            </a:pPr>
            <a:r>
              <a:rPr lang="en-GB" sz="1400"/>
              <a:t>www.bentham.co.uk</a:t>
            </a:r>
            <a:endParaRPr lang="en-US" sz="14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08175" y="404813"/>
            <a:ext cx="6327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Spectral Radiant Flux</a:t>
            </a:r>
          </a:p>
        </p:txBody>
      </p:sp>
      <p:sp>
        <p:nvSpPr>
          <p:cNvPr id="23562" name="TextBox 13"/>
          <p:cNvSpPr txBox="1">
            <a:spLocks noChangeArrowheads="1"/>
          </p:cNvSpPr>
          <p:nvPr/>
        </p:nvSpPr>
        <p:spPr bwMode="auto">
          <a:xfrm>
            <a:off x="1692275" y="1268413"/>
            <a:ext cx="633571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/>
              <a:t>Total output of lamp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Use integrating sphere to collect all emitted light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Measurement in W nm-1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Calibrate against standard of total spectral radiant flux</a:t>
            </a:r>
          </a:p>
        </p:txBody>
      </p:sp>
      <p:pic>
        <p:nvPicPr>
          <p:cNvPr id="23563" name="Picture 11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3500438"/>
            <a:ext cx="3168650" cy="2551112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5125" name="Picture 5" descr="LogoSha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476250"/>
            <a:ext cx="1296987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 rot="16200000">
            <a:off x="-1493837" y="4130675"/>
            <a:ext cx="4427537" cy="360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GB" sz="2000">
                <a:solidFill>
                  <a:srgbClr val="FFFFFF"/>
                </a:solidFill>
                <a:latin typeface="Arial Rounded MT Bold" pitchFamily="34" charset="0"/>
              </a:rPr>
              <a:t>The Light Measurement Company</a:t>
            </a:r>
            <a:endParaRPr lang="en-GB" sz="1800"/>
          </a:p>
        </p:txBody>
      </p:sp>
      <p:sp>
        <p:nvSpPr>
          <p:cNvPr id="5127" name="Text Box 15"/>
          <p:cNvSpPr txBox="1">
            <a:spLocks noChangeArrowheads="1"/>
          </p:cNvSpPr>
          <p:nvPr/>
        </p:nvSpPr>
        <p:spPr bwMode="auto">
          <a:xfrm>
            <a:off x="6335713" y="6092825"/>
            <a:ext cx="28082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GB" sz="1400"/>
          </a:p>
          <a:p>
            <a:pPr algn="ctr">
              <a:spcBef>
                <a:spcPct val="20000"/>
              </a:spcBef>
            </a:pPr>
            <a:r>
              <a:rPr lang="en-GB" sz="1400"/>
              <a:t>www.bentham.co.uk</a:t>
            </a:r>
            <a:endParaRPr lang="en-US" sz="14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051050" y="404813"/>
            <a:ext cx="632777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Bentham Instruments Ltd</a:t>
            </a:r>
          </a:p>
        </p:txBody>
      </p:sp>
      <p:pic>
        <p:nvPicPr>
          <p:cNvPr id="5130" name="Picture 26" descr="417_02cut_25p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5525" y="5373688"/>
            <a:ext cx="8826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7" descr="CalibStd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8525" y="5124450"/>
            <a:ext cx="9636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28" descr="IL6_825p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DEDE5"/>
              </a:clrFrom>
              <a:clrTo>
                <a:srgbClr val="EDED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2963" y="5187950"/>
            <a:ext cx="8286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30" descr="M300cutsmall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2950" y="5013325"/>
            <a:ext cx="10985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31" descr="DHSicu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5389563"/>
            <a:ext cx="50323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34" descr="IS1000_4sm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1113" y="4727575"/>
            <a:ext cx="10445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35" descr="TEL301v2s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0838" y="5259388"/>
            <a:ext cx="750887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36" descr="S:\Sales Office\SALES PHOTOS\Monochromators\TMc300\TM300openshadow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1628775"/>
            <a:ext cx="33893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TextBox 13"/>
          <p:cNvSpPr txBox="1">
            <a:spLocks noChangeArrowheads="1"/>
          </p:cNvSpPr>
          <p:nvPr/>
        </p:nvSpPr>
        <p:spPr bwMode="auto">
          <a:xfrm>
            <a:off x="4787900" y="1557338"/>
            <a:ext cx="388937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Bentham Instruments offers over 30 years extensive experience in the manufacture and supply of standard instruments and custom systems for applications involving the study and measurement of light.</a:t>
            </a:r>
          </a:p>
          <a:p>
            <a:endParaRPr lang="en-US"/>
          </a:p>
          <a:p>
            <a:r>
              <a:rPr lang="en-US"/>
              <a:t>Our established customer base includes many blue chip organisations , highly respected university research departments, National Metrology Institutes worldwide, etc. We pride ourselves on supplying them with reliable and accurate instrumentation. </a:t>
            </a:r>
          </a:p>
          <a:p>
            <a:endParaRPr lang="en-GB"/>
          </a:p>
          <a:p>
            <a:r>
              <a:rPr lang="en-GB"/>
              <a:t>Established: 1975</a:t>
            </a:r>
          </a:p>
          <a:p>
            <a:r>
              <a:rPr lang="en-GB"/>
              <a:t>Employees: 15</a:t>
            </a:r>
          </a:p>
          <a:p>
            <a:r>
              <a:rPr lang="en-GB"/>
              <a:t>Privately owned (GBP 1.75M shareholders funds available)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25603" name="Picture 3" descr="LogoSha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476250"/>
            <a:ext cx="1296987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 rot="16200000">
            <a:off x="-1493837" y="4130675"/>
            <a:ext cx="4427537" cy="360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GB" sz="2000">
                <a:solidFill>
                  <a:srgbClr val="FFFFFF"/>
                </a:solidFill>
                <a:latin typeface="Arial Rounded MT Bold" pitchFamily="34" charset="0"/>
              </a:rPr>
              <a:t>Colorimetry</a:t>
            </a:r>
            <a:endParaRPr lang="en-GB" sz="1800"/>
          </a:p>
        </p:txBody>
      </p:sp>
      <p:sp>
        <p:nvSpPr>
          <p:cNvPr id="25605" name="Text Box 15"/>
          <p:cNvSpPr txBox="1">
            <a:spLocks noChangeArrowheads="1"/>
          </p:cNvSpPr>
          <p:nvPr/>
        </p:nvSpPr>
        <p:spPr bwMode="auto">
          <a:xfrm>
            <a:off x="6335713" y="6092825"/>
            <a:ext cx="28082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GB" sz="1400"/>
          </a:p>
          <a:p>
            <a:pPr algn="ctr">
              <a:spcBef>
                <a:spcPct val="20000"/>
              </a:spcBef>
            </a:pPr>
            <a:r>
              <a:rPr lang="en-GB" sz="1400"/>
              <a:t>www.bentham.co.uk</a:t>
            </a:r>
            <a:endParaRPr lang="en-US" sz="14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08175" y="404813"/>
            <a:ext cx="6327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Transmission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46083" name="Picture 3" descr="LogoSha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476250"/>
            <a:ext cx="1296987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 rot="16200000">
            <a:off x="-1493837" y="4130675"/>
            <a:ext cx="4427537" cy="360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GB" sz="2000">
                <a:solidFill>
                  <a:srgbClr val="FFFFFF"/>
                </a:solidFill>
                <a:latin typeface="Arial Rounded MT Bold" pitchFamily="34" charset="0"/>
              </a:rPr>
              <a:t>Spectrophotometry</a:t>
            </a:r>
            <a:endParaRPr lang="en-GB" sz="1800"/>
          </a:p>
        </p:txBody>
      </p:sp>
      <p:sp>
        <p:nvSpPr>
          <p:cNvPr id="46085" name="Text Box 15"/>
          <p:cNvSpPr txBox="1">
            <a:spLocks noChangeArrowheads="1"/>
          </p:cNvSpPr>
          <p:nvPr/>
        </p:nvSpPr>
        <p:spPr bwMode="auto">
          <a:xfrm>
            <a:off x="6335713" y="6092825"/>
            <a:ext cx="28082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GB" sz="1400"/>
          </a:p>
          <a:p>
            <a:pPr algn="ctr">
              <a:spcBef>
                <a:spcPct val="20000"/>
              </a:spcBef>
            </a:pPr>
            <a:r>
              <a:rPr lang="en-GB" sz="1400"/>
              <a:t>www.bentham.co.uk</a:t>
            </a:r>
            <a:endParaRPr lang="en-US" sz="14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08175" y="404813"/>
            <a:ext cx="6327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Spectral Radiant Flux</a:t>
            </a:r>
          </a:p>
        </p:txBody>
      </p:sp>
      <p:sp>
        <p:nvSpPr>
          <p:cNvPr id="46087" name="TextBox 13"/>
          <p:cNvSpPr txBox="1">
            <a:spLocks noChangeArrowheads="1"/>
          </p:cNvSpPr>
          <p:nvPr/>
        </p:nvSpPr>
        <p:spPr bwMode="auto">
          <a:xfrm>
            <a:off x="1692275" y="1412875"/>
            <a:ext cx="331152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Plane diffraction grating</a:t>
            </a:r>
          </a:p>
          <a:p>
            <a:r>
              <a:rPr lang="en-US"/>
              <a:t>Concave mirror </a:t>
            </a:r>
          </a:p>
          <a:p>
            <a:r>
              <a:rPr lang="en-US"/>
              <a:t>Scanning grating</a:t>
            </a:r>
          </a:p>
          <a:p>
            <a:r>
              <a:rPr lang="en-US"/>
              <a:t>One wavelength at exit at time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6088" name="Picture 8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1628775"/>
            <a:ext cx="3816350" cy="2716213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11267" name="Picture 3" descr="LogoSha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476250"/>
            <a:ext cx="1296987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 rot="16200000">
            <a:off x="-1493837" y="4130675"/>
            <a:ext cx="4427537" cy="360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GB" sz="2000">
                <a:solidFill>
                  <a:srgbClr val="FFFFFF"/>
                </a:solidFill>
                <a:latin typeface="Arial Rounded MT Bold" pitchFamily="34" charset="0"/>
              </a:rPr>
              <a:t>Monochromator Operation</a:t>
            </a:r>
            <a:endParaRPr lang="en-GB" sz="1800"/>
          </a:p>
        </p:txBody>
      </p:sp>
      <p:sp>
        <p:nvSpPr>
          <p:cNvPr id="11269" name="Text Box 15"/>
          <p:cNvSpPr txBox="1">
            <a:spLocks noChangeArrowheads="1"/>
          </p:cNvSpPr>
          <p:nvPr/>
        </p:nvSpPr>
        <p:spPr bwMode="auto">
          <a:xfrm>
            <a:off x="6335713" y="6092825"/>
            <a:ext cx="28082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GB" sz="1400"/>
          </a:p>
          <a:p>
            <a:pPr algn="ctr">
              <a:spcBef>
                <a:spcPct val="20000"/>
              </a:spcBef>
            </a:pPr>
            <a:r>
              <a:rPr lang="en-GB" sz="1400"/>
              <a:t>www.bentham.co.uk</a:t>
            </a:r>
            <a:endParaRPr lang="en-US" sz="14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08175" y="404813"/>
            <a:ext cx="6327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Nature of Light</a:t>
            </a:r>
          </a:p>
        </p:txBody>
      </p:sp>
      <p:sp>
        <p:nvSpPr>
          <p:cNvPr id="11279" name="TextBox 13"/>
          <p:cNvSpPr txBox="1">
            <a:spLocks noChangeArrowheads="1"/>
          </p:cNvSpPr>
          <p:nvPr/>
        </p:nvSpPr>
        <p:spPr bwMode="auto">
          <a:xfrm>
            <a:off x="1763713" y="1268413"/>
            <a:ext cx="66960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/>
              <a:t>Electromagnetic radiation</a:t>
            </a:r>
          </a:p>
          <a:p>
            <a:endParaRPr lang="en-US" sz="1600"/>
          </a:p>
          <a:p>
            <a:pPr>
              <a:buFontTx/>
              <a:buChar char="•"/>
            </a:pPr>
            <a:r>
              <a:rPr lang="en-US" sz="1600"/>
              <a:t>Light exists as photons displaying both wave and particle properties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Discrete quanta of energy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Energy inversely proportional to wavelength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Measurements in 200nm-50µm range of EM spectrum </a:t>
            </a:r>
          </a:p>
          <a:p>
            <a:endParaRPr lang="en-US" sz="1600"/>
          </a:p>
        </p:txBody>
      </p:sp>
      <p:pic>
        <p:nvPicPr>
          <p:cNvPr id="11283" name="Picture 19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5150" y="3933825"/>
            <a:ext cx="2743200" cy="2185988"/>
          </a:xfrm>
          <a:noFill/>
          <a:ln/>
        </p:spPr>
      </p:pic>
      <p:pic>
        <p:nvPicPr>
          <p:cNvPr id="11294" name="Picture 30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4149725"/>
            <a:ext cx="4038600" cy="2097088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30723" name="Picture 3" descr="LogoSha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476250"/>
            <a:ext cx="1296987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 rot="16200000">
            <a:off x="-1493837" y="4130675"/>
            <a:ext cx="4427537" cy="360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GB" sz="2000">
                <a:solidFill>
                  <a:srgbClr val="FFFFFF"/>
                </a:solidFill>
                <a:latin typeface="Arial Rounded MT Bold" pitchFamily="34" charset="0"/>
              </a:rPr>
              <a:t>Monochromator Operation</a:t>
            </a:r>
            <a:endParaRPr lang="en-GB" sz="1800"/>
          </a:p>
        </p:txBody>
      </p:sp>
      <p:sp>
        <p:nvSpPr>
          <p:cNvPr id="30725" name="Text Box 15"/>
          <p:cNvSpPr txBox="1">
            <a:spLocks noChangeArrowheads="1"/>
          </p:cNvSpPr>
          <p:nvPr/>
        </p:nvSpPr>
        <p:spPr bwMode="auto">
          <a:xfrm>
            <a:off x="6335713" y="6092825"/>
            <a:ext cx="28082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GB" sz="1400"/>
          </a:p>
          <a:p>
            <a:pPr algn="ctr">
              <a:spcBef>
                <a:spcPct val="20000"/>
              </a:spcBef>
            </a:pPr>
            <a:r>
              <a:rPr lang="en-GB" sz="1400"/>
              <a:t>www.bentham.co.uk</a:t>
            </a:r>
            <a:endParaRPr lang="en-US" sz="14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08175" y="404813"/>
            <a:ext cx="6327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Broadband Emission</a:t>
            </a:r>
          </a:p>
        </p:txBody>
      </p:sp>
      <p:sp>
        <p:nvSpPr>
          <p:cNvPr id="30727" name="TextBox 13"/>
          <p:cNvSpPr txBox="1">
            <a:spLocks noChangeArrowheads="1"/>
          </p:cNvSpPr>
          <p:nvPr/>
        </p:nvSpPr>
        <p:spPr bwMode="auto">
          <a:xfrm>
            <a:off x="1763713" y="1196975"/>
            <a:ext cx="6985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/>
              <a:t>Light emitted from sources combination of finite number of wavelengths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Require to determine spectrum of source, component at each wavelength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Disperse- separate component wavelengths</a:t>
            </a:r>
          </a:p>
        </p:txBody>
      </p:sp>
      <p:pic>
        <p:nvPicPr>
          <p:cNvPr id="30730" name="Picture 10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8038" y="3213100"/>
            <a:ext cx="4032250" cy="2803525"/>
          </a:xfrm>
          <a:noFill/>
          <a:ln/>
        </p:spPr>
      </p:pic>
      <p:pic>
        <p:nvPicPr>
          <p:cNvPr id="30731" name="Picture 11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92725" y="3357563"/>
            <a:ext cx="1871663" cy="1295400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31747" name="Picture 3" descr="LogoSha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476250"/>
            <a:ext cx="1296987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 rot="16200000">
            <a:off x="-1493837" y="4130675"/>
            <a:ext cx="4427537" cy="360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GB" sz="2000">
                <a:solidFill>
                  <a:srgbClr val="FFFFFF"/>
                </a:solidFill>
                <a:latin typeface="Arial Rounded MT Bold" pitchFamily="34" charset="0"/>
              </a:rPr>
              <a:t>Monochromator Operation</a:t>
            </a:r>
            <a:endParaRPr lang="en-GB" sz="1800"/>
          </a:p>
        </p:txBody>
      </p:sp>
      <p:sp>
        <p:nvSpPr>
          <p:cNvPr id="31749" name="Text Box 15"/>
          <p:cNvSpPr txBox="1">
            <a:spLocks noChangeArrowheads="1"/>
          </p:cNvSpPr>
          <p:nvPr/>
        </p:nvSpPr>
        <p:spPr bwMode="auto">
          <a:xfrm>
            <a:off x="6335713" y="6092825"/>
            <a:ext cx="28082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GB" sz="1400"/>
          </a:p>
          <a:p>
            <a:pPr algn="ctr">
              <a:spcBef>
                <a:spcPct val="20000"/>
              </a:spcBef>
            </a:pPr>
            <a:r>
              <a:rPr lang="en-GB" sz="1400"/>
              <a:t>www.bentham.co.uk</a:t>
            </a:r>
            <a:endParaRPr lang="en-US" sz="14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08175" y="404813"/>
            <a:ext cx="6327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Dispersion of Light</a:t>
            </a:r>
          </a:p>
        </p:txBody>
      </p:sp>
      <p:pic>
        <p:nvPicPr>
          <p:cNvPr id="31754" name="Picture 7" descr="TM300opencu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1052513"/>
            <a:ext cx="2808288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3" descr="E2VLightSc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3213100"/>
            <a:ext cx="2160587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Text Box 20"/>
          <p:cNvSpPr txBox="1">
            <a:spLocks noChangeArrowheads="1"/>
          </p:cNvSpPr>
          <p:nvPr/>
        </p:nvSpPr>
        <p:spPr bwMode="auto">
          <a:xfrm>
            <a:off x="2051050" y="1125538"/>
            <a:ext cx="27368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/>
              <a:t>Monochromator-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/>
              <a:t>Low throughput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/>
              <a:t>High spectral resolution</a:t>
            </a:r>
            <a:endParaRPr lang="en-US" sz="1800"/>
          </a:p>
        </p:txBody>
      </p:sp>
      <p:sp>
        <p:nvSpPr>
          <p:cNvPr id="31757" name="Text Box 22"/>
          <p:cNvSpPr txBox="1">
            <a:spLocks noChangeArrowheads="1"/>
          </p:cNvSpPr>
          <p:nvPr/>
        </p:nvSpPr>
        <p:spPr bwMode="auto">
          <a:xfrm>
            <a:off x="5508625" y="3213100"/>
            <a:ext cx="26638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/>
              <a:t>Filter based-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/>
              <a:t>High throughput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/>
              <a:t>Low spectral resolution</a:t>
            </a:r>
            <a:endParaRPr lang="en-US" sz="1800"/>
          </a:p>
        </p:txBody>
      </p:sp>
      <p:pic>
        <p:nvPicPr>
          <p:cNvPr id="31758" name="Picture 23" descr="darksid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94188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9" name="Text Box 27"/>
          <p:cNvSpPr txBox="1">
            <a:spLocks noChangeArrowheads="1"/>
          </p:cNvSpPr>
          <p:nvPr/>
        </p:nvSpPr>
        <p:spPr bwMode="auto">
          <a:xfrm>
            <a:off x="1979613" y="5084763"/>
            <a:ext cx="2592387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/>
              <a:t>Prism-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/>
              <a:t>Limited spectral range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/>
              <a:t>Non-linear dispersion</a:t>
            </a:r>
            <a:endParaRPr lang="en-US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26627" name="Picture 3" descr="LogoSha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476250"/>
            <a:ext cx="1296987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 rot="16200000">
            <a:off x="-1493837" y="4130675"/>
            <a:ext cx="4427537" cy="360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GB" sz="2000">
                <a:solidFill>
                  <a:srgbClr val="FFFFFF"/>
                </a:solidFill>
                <a:latin typeface="Arial Rounded MT Bold" pitchFamily="34" charset="0"/>
              </a:rPr>
              <a:t>Monochromator Operation</a:t>
            </a:r>
            <a:endParaRPr lang="en-GB" sz="1800"/>
          </a:p>
        </p:txBody>
      </p:sp>
      <p:sp>
        <p:nvSpPr>
          <p:cNvPr id="26629" name="Text Box 15"/>
          <p:cNvSpPr txBox="1">
            <a:spLocks noChangeArrowheads="1"/>
          </p:cNvSpPr>
          <p:nvPr/>
        </p:nvSpPr>
        <p:spPr bwMode="auto">
          <a:xfrm>
            <a:off x="6335713" y="6092825"/>
            <a:ext cx="28082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GB" sz="1400"/>
          </a:p>
          <a:p>
            <a:pPr algn="ctr">
              <a:spcBef>
                <a:spcPct val="20000"/>
              </a:spcBef>
            </a:pPr>
            <a:r>
              <a:rPr lang="en-GB" sz="1400"/>
              <a:t>www.bentham.co.uk</a:t>
            </a:r>
            <a:endParaRPr lang="en-US" sz="14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08175" y="404813"/>
            <a:ext cx="6327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Czerny- Turner Configuration</a:t>
            </a:r>
          </a:p>
        </p:txBody>
      </p:sp>
      <p:pic>
        <p:nvPicPr>
          <p:cNvPr id="26632" name="Picture 8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2081213"/>
            <a:ext cx="3816350" cy="2716212"/>
          </a:xfrm>
          <a:noFill/>
          <a:ln/>
        </p:spPr>
      </p:pic>
      <p:sp>
        <p:nvSpPr>
          <p:cNvPr id="26633" name="TextBox 13"/>
          <p:cNvSpPr txBox="1">
            <a:spLocks noChangeArrowheads="1"/>
          </p:cNvSpPr>
          <p:nvPr/>
        </p:nvSpPr>
        <p:spPr bwMode="auto">
          <a:xfrm>
            <a:off x="1763713" y="1714500"/>
            <a:ext cx="3240087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/>
              <a:t>Light input at entrance slit at distance f from concave mirror</a:t>
            </a:r>
          </a:p>
          <a:p>
            <a:endParaRPr lang="en-US" sz="1600"/>
          </a:p>
          <a:p>
            <a:pPr>
              <a:buFontTx/>
              <a:buChar char="•"/>
            </a:pPr>
            <a:r>
              <a:rPr lang="en-US" sz="1600"/>
              <a:t>Light collimated by concave mirror, focal length, f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Reflection grating disperses light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Second concave mirror re-focuses light onto exit slit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Rotate grating to select another wavelength </a:t>
            </a:r>
          </a:p>
          <a:p>
            <a:endParaRPr lang="en-US"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13315" name="Picture 3" descr="LogoSha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476250"/>
            <a:ext cx="1296987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 rot="16200000">
            <a:off x="-1493837" y="4130675"/>
            <a:ext cx="4427537" cy="360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GB" sz="2000">
                <a:solidFill>
                  <a:srgbClr val="FFFFFF"/>
                </a:solidFill>
                <a:latin typeface="Arial Rounded MT Bold" pitchFamily="34" charset="0"/>
              </a:rPr>
              <a:t>Monochromator Operation</a:t>
            </a:r>
            <a:endParaRPr lang="en-GB" sz="1800"/>
          </a:p>
        </p:txBody>
      </p:sp>
      <p:sp>
        <p:nvSpPr>
          <p:cNvPr id="13317" name="Text Box 15"/>
          <p:cNvSpPr txBox="1">
            <a:spLocks noChangeArrowheads="1"/>
          </p:cNvSpPr>
          <p:nvPr/>
        </p:nvSpPr>
        <p:spPr bwMode="auto">
          <a:xfrm>
            <a:off x="6335713" y="6092825"/>
            <a:ext cx="28082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GB" sz="1400"/>
          </a:p>
          <a:p>
            <a:pPr algn="ctr">
              <a:spcBef>
                <a:spcPct val="20000"/>
              </a:spcBef>
            </a:pPr>
            <a:r>
              <a:rPr lang="en-GB" sz="1400"/>
              <a:t>www.bentham.co.uk</a:t>
            </a:r>
            <a:endParaRPr lang="en-US" sz="14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08175" y="404813"/>
            <a:ext cx="6327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Diffraction Gratings</a:t>
            </a:r>
          </a:p>
        </p:txBody>
      </p:sp>
      <p:pic>
        <p:nvPicPr>
          <p:cNvPr id="13326" name="Picture 14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11413" y="4292600"/>
            <a:ext cx="2520950" cy="1770063"/>
          </a:xfrm>
          <a:noFill/>
          <a:ln/>
        </p:spPr>
      </p:pic>
      <p:sp>
        <p:nvSpPr>
          <p:cNvPr id="13331" name="TextBox 13"/>
          <p:cNvSpPr txBox="1">
            <a:spLocks noChangeArrowheads="1"/>
          </p:cNvSpPr>
          <p:nvPr/>
        </p:nvSpPr>
        <p:spPr bwMode="auto">
          <a:xfrm>
            <a:off x="1692275" y="1125538"/>
            <a:ext cx="69850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/>
              <a:t>Diffraction grating consists of thousands of etched terraces (~1000/mm)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Each terrace reflects incident light; interference of light from adjacent terraces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Rotate grating to select wavelength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Ruled gratings produced by mechanical means; high efficiency but potentially high stray light component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Holographic gratings produced by holographic exposure of photoresist followed by chemical etch; lower efficiency, low stray light</a:t>
            </a:r>
          </a:p>
        </p:txBody>
      </p:sp>
      <p:pic>
        <p:nvPicPr>
          <p:cNvPr id="13332" name="Picture 20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95963" y="4508500"/>
            <a:ext cx="2514600" cy="1077913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14339" name="Picture 3" descr="LogoSha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476250"/>
            <a:ext cx="1296987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 rot="16200000">
            <a:off x="-1493837" y="4130675"/>
            <a:ext cx="4427537" cy="360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GB" sz="2000">
                <a:solidFill>
                  <a:srgbClr val="FFFFFF"/>
                </a:solidFill>
                <a:latin typeface="Arial Rounded MT Bold" pitchFamily="34" charset="0"/>
              </a:rPr>
              <a:t>Monochromator Operation</a:t>
            </a:r>
            <a:endParaRPr lang="en-GB" sz="1800"/>
          </a:p>
        </p:txBody>
      </p:sp>
      <p:sp>
        <p:nvSpPr>
          <p:cNvPr id="14341" name="Text Box 15"/>
          <p:cNvSpPr txBox="1">
            <a:spLocks noChangeArrowheads="1"/>
          </p:cNvSpPr>
          <p:nvPr/>
        </p:nvSpPr>
        <p:spPr bwMode="auto">
          <a:xfrm>
            <a:off x="6335713" y="6092825"/>
            <a:ext cx="28082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GB" sz="1400"/>
          </a:p>
          <a:p>
            <a:pPr algn="ctr">
              <a:spcBef>
                <a:spcPct val="20000"/>
              </a:spcBef>
            </a:pPr>
            <a:r>
              <a:rPr lang="en-GB" sz="1400"/>
              <a:t>www.bentham.co.uk</a:t>
            </a:r>
            <a:endParaRPr lang="en-US" sz="14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08175" y="404813"/>
            <a:ext cx="6327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Order Sorting</a:t>
            </a:r>
          </a:p>
        </p:txBody>
      </p:sp>
      <p:pic>
        <p:nvPicPr>
          <p:cNvPr id="14346" name="Picture 10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1628775"/>
            <a:ext cx="3095625" cy="2298700"/>
          </a:xfrm>
          <a:noFill/>
          <a:ln/>
        </p:spPr>
      </p:pic>
      <p:sp>
        <p:nvSpPr>
          <p:cNvPr id="14347" name="TextBox 13"/>
          <p:cNvSpPr txBox="1">
            <a:spLocks noChangeArrowheads="1"/>
          </p:cNvSpPr>
          <p:nvPr/>
        </p:nvSpPr>
        <p:spPr bwMode="auto">
          <a:xfrm>
            <a:off x="1763713" y="1844675"/>
            <a:ext cx="3240087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/>
              <a:t>“Two- rainbow effect”</a:t>
            </a:r>
          </a:p>
          <a:p>
            <a:endParaRPr lang="en-US" sz="1600"/>
          </a:p>
          <a:p>
            <a:pPr>
              <a:buFontTx/>
              <a:buChar char="•"/>
            </a:pPr>
            <a:r>
              <a:rPr lang="en-US" sz="1600"/>
              <a:t>Grating equation n</a:t>
            </a:r>
            <a:r>
              <a:rPr lang="el-GR" sz="1800"/>
              <a:t>λ</a:t>
            </a:r>
            <a:r>
              <a:rPr lang="en-US" sz="1600"/>
              <a:t> =dsin</a:t>
            </a:r>
            <a:r>
              <a:rPr lang="el-GR" sz="1600">
                <a:cs typeface="Arial" charset="0"/>
              </a:rPr>
              <a:t>θ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n, diffraction order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Wish to measure only 1</a:t>
            </a:r>
            <a:r>
              <a:rPr lang="en-US" sz="1600" baseline="30000"/>
              <a:t>st</a:t>
            </a:r>
            <a:r>
              <a:rPr lang="en-US" sz="1600"/>
              <a:t> order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Suppress higher orders (lower wavelengths)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Insert long pass filters</a:t>
            </a:r>
          </a:p>
          <a:p>
            <a:endParaRPr lang="en-US" sz="1600"/>
          </a:p>
        </p:txBody>
      </p:sp>
      <p:pic>
        <p:nvPicPr>
          <p:cNvPr id="14348" name="Picture 12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80063" y="4076700"/>
            <a:ext cx="2803525" cy="1951038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15363" name="Picture 3" descr="LogoShad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63" y="476250"/>
            <a:ext cx="1296987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 rot="16200000">
            <a:off x="-1493837" y="4130675"/>
            <a:ext cx="4427537" cy="360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GB" sz="2000">
                <a:solidFill>
                  <a:srgbClr val="FFFFFF"/>
                </a:solidFill>
                <a:latin typeface="Arial Rounded MT Bold" pitchFamily="34" charset="0"/>
              </a:rPr>
              <a:t>Monochromator Operation</a:t>
            </a:r>
            <a:endParaRPr lang="en-GB" sz="1800"/>
          </a:p>
        </p:txBody>
      </p:sp>
      <p:sp>
        <p:nvSpPr>
          <p:cNvPr id="15365" name="Text Box 15"/>
          <p:cNvSpPr txBox="1">
            <a:spLocks noChangeArrowheads="1"/>
          </p:cNvSpPr>
          <p:nvPr/>
        </p:nvSpPr>
        <p:spPr bwMode="auto">
          <a:xfrm>
            <a:off x="6335713" y="6092825"/>
            <a:ext cx="28082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GB" sz="1400"/>
          </a:p>
          <a:p>
            <a:pPr algn="ctr">
              <a:spcBef>
                <a:spcPct val="20000"/>
              </a:spcBef>
            </a:pPr>
            <a:r>
              <a:rPr lang="en-GB" sz="1400"/>
              <a:t>www.bentham.co.uk</a:t>
            </a:r>
            <a:endParaRPr lang="en-US" sz="14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08175" y="404813"/>
            <a:ext cx="6327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Bandwidth</a:t>
            </a:r>
          </a:p>
        </p:txBody>
      </p:sp>
      <p:sp>
        <p:nvSpPr>
          <p:cNvPr id="15369" name="TextBox 13"/>
          <p:cNvSpPr txBox="1">
            <a:spLocks noChangeArrowheads="1"/>
          </p:cNvSpPr>
          <p:nvPr/>
        </p:nvSpPr>
        <p:spPr bwMode="auto">
          <a:xfrm>
            <a:off x="1763713" y="1412875"/>
            <a:ext cx="3240087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/>
              <a:t>Imaging optical system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Entrance port imaged at exit in infinity of monochromatic images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Plane of exit port wavelength axis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System bandwidth defined by largest aperture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Bandwidth determined as FWHM of line source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Impact on spectral resolution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Impact upon system throughput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Varies with grating line density</a:t>
            </a:r>
          </a:p>
        </p:txBody>
      </p:sp>
      <p:graphicFrame>
        <p:nvGraphicFramePr>
          <p:cNvPr id="15466" name="Group 106"/>
          <p:cNvGraphicFramePr>
            <a:graphicFrameLocks noGrp="1"/>
          </p:cNvGraphicFramePr>
          <p:nvPr/>
        </p:nvGraphicFramePr>
        <p:xfrm>
          <a:off x="-10185400" y="-11341100"/>
          <a:ext cx="3348037" cy="1706562"/>
        </p:xfrm>
        <a:graphic>
          <a:graphicData uri="http://schemas.openxmlformats.org/drawingml/2006/table">
            <a:tbl>
              <a:tblPr/>
              <a:tblGrid>
                <a:gridCol w="1295400"/>
                <a:gridCol w="936625"/>
                <a:gridCol w="1116012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Diffraction Grating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Line Density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(g/mm)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Dispersion in TMc300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(nm/mm)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Recommended Spectral Range of Use (nm)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2400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1.35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200-600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1800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250-800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1200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300-1200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600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5.4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1000-2500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565" name="Group 205"/>
          <p:cNvGraphicFramePr>
            <a:graphicFrameLocks noGrp="1"/>
          </p:cNvGraphicFramePr>
          <p:nvPr/>
        </p:nvGraphicFramePr>
        <p:xfrm>
          <a:off x="5364163" y="4076700"/>
          <a:ext cx="3455987" cy="1706563"/>
        </p:xfrm>
        <a:graphic>
          <a:graphicData uri="http://schemas.openxmlformats.org/drawingml/2006/table">
            <a:tbl>
              <a:tblPr/>
              <a:tblGrid>
                <a:gridCol w="1295400"/>
                <a:gridCol w="936625"/>
                <a:gridCol w="1223962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Diffraction Grating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Line Density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(g/mm)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Dispersion in TMc300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(nm/mm)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Recommended Spectral Range of Use (nm)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2400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1.35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200-600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1800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250-800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1200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300-1200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600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5.4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1000-2500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567" name="Picture 207"/>
          <p:cNvPicPr>
            <a:picLocks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24525" y="1341438"/>
            <a:ext cx="2716213" cy="2525712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929</Words>
  <Application>Microsoft Office PowerPoint</Application>
  <PresentationFormat>On-screen Show (4:3)</PresentationFormat>
  <Paragraphs>374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Rounded MT Bold</vt:lpstr>
      <vt:lpstr>Verdana</vt:lpstr>
      <vt:lpstr>Times New Roman</vt:lpstr>
      <vt:lpstr>Default Design</vt:lpstr>
      <vt:lpstr>Microsoft Equation 3.0</vt:lpstr>
      <vt:lpstr>A Guide to  Spectroradiometry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Bentham Instruments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Guide to  Spectroradiometry</dc:title>
  <dc:creator>llyons</dc:creator>
  <cp:lastModifiedBy>Mantosh</cp:lastModifiedBy>
  <cp:revision>10</cp:revision>
  <dcterms:created xsi:type="dcterms:W3CDTF">2009-04-06T08:19:12Z</dcterms:created>
  <dcterms:modified xsi:type="dcterms:W3CDTF">2010-01-08T09:23:15Z</dcterms:modified>
</cp:coreProperties>
</file>